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97" r:id="rId3"/>
    <p:sldId id="258" r:id="rId4"/>
    <p:sldId id="29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Lst>
  <p:sldSz cx="18288000" cy="10287000"/>
  <p:notesSz cx="6858000" cy="9144000"/>
  <p:embeddedFontLst>
    <p:embeddedFont>
      <p:font typeface="Calibri"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p:scale>
          <a:sx n="50" d="100"/>
          <a:sy n="50" d="100"/>
        </p:scale>
        <p:origin x="-43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2" d="100"/>
          <a:sy n="52" d="100"/>
        </p:scale>
        <p:origin x="-2844"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3EF6B8-2967-4980-8AA7-285D3EE7BD01}" type="datetimeFigureOut">
              <a:rPr lang="tr-TR" smtClean="0"/>
              <a:pPr/>
              <a:t>10.04.2025</a:t>
            </a:fld>
            <a:endParaRPr lang="tr-TR"/>
          </a:p>
        </p:txBody>
      </p:sp>
      <p:sp>
        <p:nvSpPr>
          <p:cNvPr id="4" name="3 Slayt Görüntüsü Yer Tutucusu"/>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A0F7BC-865A-44DE-A4DE-4ED6A61E4080}"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4 Resim"/>
          <p:cNvPicPr/>
          <p:nvPr userDrawn="1"/>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http://schemas.microsoft.com/office/drawing/2014/chartex" xmlns:wpc="http://schemas.microsoft.com/office/word/2010/wordprocessingCanvas" xmlns="" val="0"/>
              </a:ext>
            </a:extLst>
          </a:blip>
          <a:stretch>
            <a:fillRect/>
          </a:stretch>
        </p:blipFill>
        <p:spPr>
          <a:xfrm>
            <a:off x="17359370" y="571468"/>
            <a:ext cx="666751" cy="56347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svg"/><Relationship Id="rId18" Type="http://schemas.openxmlformats.org/officeDocument/2006/relationships/image" Target="../media/image40.png"/><Relationship Id="rId26" Type="http://schemas.openxmlformats.org/officeDocument/2006/relationships/image" Target="../media/image44.png"/><Relationship Id="rId39" Type="http://schemas.openxmlformats.org/officeDocument/2006/relationships/image" Target="../media/image63.svg"/><Relationship Id="rId3" Type="http://schemas.openxmlformats.org/officeDocument/2006/relationships/image" Target="../media/image4.png"/><Relationship Id="rId21" Type="http://schemas.openxmlformats.org/officeDocument/2006/relationships/image" Target="../media/image45.svg"/><Relationship Id="rId34" Type="http://schemas.openxmlformats.org/officeDocument/2006/relationships/image" Target="../media/image48.png"/><Relationship Id="rId7" Type="http://schemas.openxmlformats.org/officeDocument/2006/relationships/image" Target="../media/image31.svg"/><Relationship Id="rId12" Type="http://schemas.openxmlformats.org/officeDocument/2006/relationships/image" Target="../media/image37.png"/><Relationship Id="rId17" Type="http://schemas.openxmlformats.org/officeDocument/2006/relationships/image" Target="../media/image41.svg"/><Relationship Id="rId25" Type="http://schemas.openxmlformats.org/officeDocument/2006/relationships/image" Target="../media/image49.svg"/><Relationship Id="rId33" Type="http://schemas.openxmlformats.org/officeDocument/2006/relationships/image" Target="../media/image57.svg"/><Relationship Id="rId38" Type="http://schemas.openxmlformats.org/officeDocument/2006/relationships/image" Target="../media/image50.png"/><Relationship Id="rId2" Type="http://schemas.openxmlformats.org/officeDocument/2006/relationships/image" Target="../media/image32.pn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5.svg"/><Relationship Id="rId24" Type="http://schemas.openxmlformats.org/officeDocument/2006/relationships/image" Target="../media/image43.png"/><Relationship Id="rId32" Type="http://schemas.openxmlformats.org/officeDocument/2006/relationships/image" Target="../media/image47.png"/><Relationship Id="rId37" Type="http://schemas.openxmlformats.org/officeDocument/2006/relationships/image" Target="../media/image61.sv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7.svg"/><Relationship Id="rId28" Type="http://schemas.openxmlformats.org/officeDocument/2006/relationships/image" Target="../media/image45.png"/><Relationship Id="rId36"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3.svg"/><Relationship Id="rId31" Type="http://schemas.openxmlformats.org/officeDocument/2006/relationships/image" Target="../media/image55.svg"/><Relationship Id="rId4" Type="http://schemas.openxmlformats.org/officeDocument/2006/relationships/image" Target="../media/image33.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51.svg"/><Relationship Id="rId30" Type="http://schemas.openxmlformats.org/officeDocument/2006/relationships/image" Target="../media/image46.png"/><Relationship Id="rId35" Type="http://schemas.openxmlformats.org/officeDocument/2006/relationships/image" Target="../media/image5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0"/>
            <a:ext cx="7994211" cy="10532904"/>
            <a:chOff x="0" y="0"/>
            <a:chExt cx="2704214" cy="3562982"/>
          </a:xfrm>
        </p:grpSpPr>
        <p:sp>
          <p:nvSpPr>
            <p:cNvPr id="3" name="Freeform 3"/>
            <p:cNvSpPr/>
            <p:nvPr/>
          </p:nvSpPr>
          <p:spPr>
            <a:xfrm>
              <a:off x="0" y="0"/>
              <a:ext cx="2704214" cy="3562983"/>
            </a:xfrm>
            <a:custGeom>
              <a:avLst/>
              <a:gdLst/>
              <a:ahLst/>
              <a:cxnLst/>
              <a:rect l="l" t="t" r="r" b="b"/>
              <a:pathLst>
                <a:path w="2704214" h="3562983">
                  <a:moveTo>
                    <a:pt x="0" y="0"/>
                  </a:moveTo>
                  <a:lnTo>
                    <a:pt x="2704214" y="0"/>
                  </a:lnTo>
                  <a:lnTo>
                    <a:pt x="2704214" y="3562983"/>
                  </a:lnTo>
                  <a:lnTo>
                    <a:pt x="0" y="3562983"/>
                  </a:lnTo>
                  <a:close/>
                </a:path>
              </a:pathLst>
            </a:custGeom>
            <a:solidFill>
              <a:srgbClr val="266041"/>
            </a:solidFill>
          </p:spPr>
        </p:sp>
      </p:grpSp>
      <p:grpSp>
        <p:nvGrpSpPr>
          <p:cNvPr id="4" name="Group 4"/>
          <p:cNvGrpSpPr/>
          <p:nvPr/>
        </p:nvGrpSpPr>
        <p:grpSpPr>
          <a:xfrm>
            <a:off x="2208190" y="673028"/>
            <a:ext cx="3509173" cy="1250950"/>
            <a:chOff x="0" y="0"/>
            <a:chExt cx="4678897" cy="1667933"/>
          </a:xfrm>
        </p:grpSpPr>
        <p:sp>
          <p:nvSpPr>
            <p:cNvPr id="5" name="Freeform 5"/>
            <p:cNvSpPr/>
            <p:nvPr/>
          </p:nvSpPr>
          <p:spPr>
            <a:xfrm>
              <a:off x="0" y="29210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211579" y="-47625"/>
              <a:ext cx="3467318" cy="1715558"/>
            </a:xfrm>
            <a:prstGeom prst="rect">
              <a:avLst/>
            </a:prstGeom>
          </p:spPr>
          <p:txBody>
            <a:bodyPr lIns="0" tIns="0" rIns="0" bIns="0" rtlCol="0" anchor="t">
              <a:spAutoFit/>
            </a:bodyPr>
            <a:lstStyle/>
            <a:p>
              <a:pPr>
                <a:lnSpc>
                  <a:spcPts val="3500"/>
                </a:lnSpc>
              </a:pPr>
              <a:r>
                <a:rPr lang="en-US" sz="2500">
                  <a:solidFill>
                    <a:srgbClr val="FFFFFF"/>
                  </a:solidFill>
                  <a:latin typeface="Open Sauce Light"/>
                </a:rPr>
                <a:t>KAİLA KRİZANTEM HOTEL</a:t>
              </a:r>
            </a:p>
          </p:txBody>
        </p:sp>
      </p:grpSp>
      <p:sp>
        <p:nvSpPr>
          <p:cNvPr id="7" name="Freeform 7"/>
          <p:cNvSpPr/>
          <p:nvPr/>
        </p:nvSpPr>
        <p:spPr>
          <a:xfrm>
            <a:off x="10024251" y="1547337"/>
            <a:ext cx="7710963" cy="7710963"/>
          </a:xfrm>
          <a:custGeom>
            <a:avLst/>
            <a:gdLst/>
            <a:ahLst/>
            <a:cxnLst/>
            <a:rect l="l" t="t" r="r" b="b"/>
            <a:pathLst>
              <a:path w="7710963" h="7710963">
                <a:moveTo>
                  <a:pt x="0" y="0"/>
                </a:moveTo>
                <a:lnTo>
                  <a:pt x="7710962" y="0"/>
                </a:lnTo>
                <a:lnTo>
                  <a:pt x="7710962" y="7710963"/>
                </a:lnTo>
                <a:lnTo>
                  <a:pt x="0" y="7710963"/>
                </a:lnTo>
                <a:lnTo>
                  <a:pt x="0" y="0"/>
                </a:lnTo>
                <a:close/>
              </a:path>
            </a:pathLst>
          </a:custGeom>
          <a:blipFill>
            <a:blip r:embed="rId4"/>
            <a:stretch>
              <a:fillRect/>
            </a:stretch>
          </a:blipFill>
        </p:spPr>
      </p:sp>
      <p:sp>
        <p:nvSpPr>
          <p:cNvPr id="8" name="Freeform 8"/>
          <p:cNvSpPr/>
          <p:nvPr/>
        </p:nvSpPr>
        <p:spPr>
          <a:xfrm>
            <a:off x="1472170" y="556667"/>
            <a:ext cx="1491091" cy="1367311"/>
          </a:xfrm>
          <a:custGeom>
            <a:avLst/>
            <a:gdLst/>
            <a:ahLst/>
            <a:cxnLst/>
            <a:rect l="l" t="t" r="r" b="b"/>
            <a:pathLst>
              <a:path w="1491091" h="1367311">
                <a:moveTo>
                  <a:pt x="0" y="0"/>
                </a:moveTo>
                <a:lnTo>
                  <a:pt x="1491091" y="0"/>
                </a:lnTo>
                <a:lnTo>
                  <a:pt x="1491091" y="1367311"/>
                </a:lnTo>
                <a:lnTo>
                  <a:pt x="0" y="1367311"/>
                </a:lnTo>
                <a:lnTo>
                  <a:pt x="0" y="0"/>
                </a:lnTo>
                <a:close/>
              </a:path>
            </a:pathLst>
          </a:custGeom>
          <a:blipFill>
            <a:blip r:embed="rId5"/>
            <a:stretch>
              <a:fillRect/>
            </a:stretch>
          </a:blipFill>
        </p:spPr>
      </p:sp>
      <p:grpSp>
        <p:nvGrpSpPr>
          <p:cNvPr id="9" name="Group 9"/>
          <p:cNvGrpSpPr/>
          <p:nvPr/>
        </p:nvGrpSpPr>
        <p:grpSpPr>
          <a:xfrm>
            <a:off x="1773663" y="4142188"/>
            <a:ext cx="8250588" cy="2248528"/>
            <a:chOff x="0" y="0"/>
            <a:chExt cx="11000783" cy="2998037"/>
          </a:xfrm>
        </p:grpSpPr>
        <p:sp>
          <p:nvSpPr>
            <p:cNvPr id="10" name="TextBox 10"/>
            <p:cNvSpPr txBox="1"/>
            <p:nvPr/>
          </p:nvSpPr>
          <p:spPr>
            <a:xfrm>
              <a:off x="0" y="591658"/>
              <a:ext cx="11000783" cy="2406379"/>
            </a:xfrm>
            <a:prstGeom prst="rect">
              <a:avLst/>
            </a:prstGeom>
          </p:spPr>
          <p:txBody>
            <a:bodyPr lIns="0" tIns="0" rIns="0" bIns="0" rtlCol="0" anchor="t">
              <a:spAutoFit/>
            </a:bodyPr>
            <a:lstStyle/>
            <a:p>
              <a:pPr>
                <a:lnSpc>
                  <a:spcPts val="7361"/>
                </a:lnSpc>
              </a:pPr>
              <a:r>
                <a:rPr lang="en-US" sz="5257">
                  <a:solidFill>
                    <a:srgbClr val="FFFFFF"/>
                  </a:solidFill>
                  <a:latin typeface="Open Sauce Heavy"/>
                </a:rPr>
                <a:t>SÜRDÜRÜLEBİLİRLİK RAPORU</a:t>
              </a:r>
            </a:p>
          </p:txBody>
        </p:sp>
        <p:sp>
          <p:nvSpPr>
            <p:cNvPr id="11" name="TextBox 11"/>
            <p:cNvSpPr txBox="1"/>
            <p:nvPr/>
          </p:nvSpPr>
          <p:spPr>
            <a:xfrm>
              <a:off x="0" y="-57150"/>
              <a:ext cx="11000783" cy="622723"/>
            </a:xfrm>
            <a:prstGeom prst="rect">
              <a:avLst/>
            </a:prstGeom>
          </p:spPr>
          <p:txBody>
            <a:bodyPr lIns="0" tIns="0" rIns="0" bIns="0" rtlCol="0" anchor="t">
              <a:spAutoFit/>
            </a:bodyPr>
            <a:lstStyle/>
            <a:p>
              <a:pPr>
                <a:lnSpc>
                  <a:spcPts val="3919"/>
                </a:lnSpc>
                <a:spcBef>
                  <a:spcPct val="0"/>
                </a:spcBef>
              </a:pPr>
              <a:r>
                <a:rPr lang="en-US" sz="2800">
                  <a:solidFill>
                    <a:srgbClr val="FFFFFF"/>
                  </a:solidFill>
                  <a:latin typeface="Open Sauce Semi-Bold"/>
                </a:rPr>
                <a:t>KAİLA HOTELS</a:t>
              </a:r>
            </a:p>
          </p:txBody>
        </p:sp>
      </p:grpSp>
      <p:sp>
        <p:nvSpPr>
          <p:cNvPr id="12" name="TextBox 12"/>
          <p:cNvSpPr txBox="1"/>
          <p:nvPr/>
        </p:nvSpPr>
        <p:spPr>
          <a:xfrm>
            <a:off x="1773662" y="8169187"/>
            <a:ext cx="3584123" cy="690061"/>
          </a:xfrm>
          <a:prstGeom prst="rect">
            <a:avLst/>
          </a:prstGeom>
        </p:spPr>
        <p:txBody>
          <a:bodyPr wrap="square" lIns="0" tIns="0" rIns="0" bIns="0" rtlCol="0" anchor="t">
            <a:spAutoFit/>
          </a:bodyPr>
          <a:lstStyle/>
          <a:p>
            <a:pPr marL="0" lvl="0" indent="0">
              <a:lnSpc>
                <a:spcPts val="5879"/>
              </a:lnSpc>
              <a:spcBef>
                <a:spcPct val="0"/>
              </a:spcBef>
            </a:pPr>
            <a:r>
              <a:rPr lang="en-US" sz="4199" spc="83" dirty="0" smtClean="0">
                <a:solidFill>
                  <a:srgbClr val="FFFFFF"/>
                </a:solidFill>
                <a:latin typeface="Open Sauce"/>
              </a:rPr>
              <a:t>2023</a:t>
            </a:r>
            <a:endParaRPr lang="en-US" sz="4199" spc="83" dirty="0">
              <a:solidFill>
                <a:srgbClr val="FFFFFF"/>
              </a:solidFill>
              <a:latin typeface="Open Sauce"/>
            </a:endParaRPr>
          </a:p>
        </p:txBody>
      </p:sp>
      <p:sp>
        <p:nvSpPr>
          <p:cNvPr id="13" name="TextBox 13"/>
          <p:cNvSpPr txBox="1"/>
          <p:nvPr/>
        </p:nvSpPr>
        <p:spPr>
          <a:xfrm>
            <a:off x="4469397" y="8735291"/>
            <a:ext cx="2189114" cy="273685"/>
          </a:xfrm>
          <a:prstGeom prst="rect">
            <a:avLst/>
          </a:prstGeom>
        </p:spPr>
        <p:txBody>
          <a:bodyPr lIns="0" tIns="0" rIns="0" bIns="0" rtlCol="0" anchor="t">
            <a:spAutoFit/>
          </a:bodyPr>
          <a:lstStyle/>
          <a:p>
            <a:pPr marL="0" lvl="0" indent="0">
              <a:lnSpc>
                <a:spcPts val="2239"/>
              </a:lnSpc>
              <a:spcBef>
                <a:spcPct val="0"/>
              </a:spcBef>
            </a:pPr>
            <a:endParaRPr/>
          </a:p>
        </p:txBody>
      </p:sp>
      <p:grpSp>
        <p:nvGrpSpPr>
          <p:cNvPr id="14" name="Group 14"/>
          <p:cNvGrpSpPr/>
          <p:nvPr/>
        </p:nvGrpSpPr>
        <p:grpSpPr>
          <a:xfrm>
            <a:off x="628911" y="4355157"/>
            <a:ext cx="4935043" cy="1047662"/>
            <a:chOff x="0" y="0"/>
            <a:chExt cx="6580057" cy="1396882"/>
          </a:xfrm>
        </p:grpSpPr>
        <p:sp>
          <p:nvSpPr>
            <p:cNvPr id="15" name="Freeform 15"/>
            <p:cNvSpPr/>
            <p:nvPr/>
          </p:nvSpPr>
          <p:spPr>
            <a:xfrm>
              <a:off x="0" y="0"/>
              <a:ext cx="1396882" cy="1396882"/>
            </a:xfrm>
            <a:custGeom>
              <a:avLst/>
              <a:gdLst/>
              <a:ahLst/>
              <a:cxnLst/>
              <a:rect l="l" t="t" r="r" b="b"/>
              <a:pathLst>
                <a:path w="1396882" h="1396882">
                  <a:moveTo>
                    <a:pt x="0" y="0"/>
                  </a:moveTo>
                  <a:lnTo>
                    <a:pt x="1396882" y="0"/>
                  </a:lnTo>
                  <a:lnTo>
                    <a:pt x="1396882" y="1396882"/>
                  </a:lnTo>
                  <a:lnTo>
                    <a:pt x="0" y="1396882"/>
                  </a:lnTo>
                  <a:lnTo>
                    <a:pt x="0" y="0"/>
                  </a:lnTo>
                  <a:close/>
                </a:path>
              </a:pathLst>
            </a:custGeom>
            <a:blipFill>
              <a:blip r:embed="rId6">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1703876" y="344113"/>
              <a:ext cx="4876181" cy="769182"/>
            </a:xfrm>
            <a:prstGeom prst="rect">
              <a:avLst/>
            </a:prstGeom>
          </p:spPr>
          <p:txBody>
            <a:bodyPr lIns="0" tIns="0" rIns="0" bIns="0" rtlCol="0" anchor="t">
              <a:spAutoFit/>
            </a:bodyPr>
            <a:lstStyle/>
            <a:p>
              <a:pPr>
                <a:lnSpc>
                  <a:spcPts val="4922"/>
                </a:lnSpc>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3663" y="2846675"/>
            <a:ext cx="10402120" cy="5978321"/>
          </a:xfrm>
          <a:custGeom>
            <a:avLst/>
            <a:gdLst/>
            <a:ahLst/>
            <a:cxnLst/>
            <a:rect l="l" t="t" r="r" b="b"/>
            <a:pathLst>
              <a:path w="10402120" h="5978321">
                <a:moveTo>
                  <a:pt x="0" y="0"/>
                </a:moveTo>
                <a:lnTo>
                  <a:pt x="10402120" y="0"/>
                </a:lnTo>
                <a:lnTo>
                  <a:pt x="10402120" y="5978321"/>
                </a:lnTo>
                <a:lnTo>
                  <a:pt x="0" y="5978321"/>
                </a:lnTo>
                <a:lnTo>
                  <a:pt x="0" y="0"/>
                </a:lnTo>
                <a:close/>
              </a:path>
            </a:pathLst>
          </a:custGeom>
          <a:blipFill>
            <a:blip r:embed="rId2"/>
            <a:stretch>
              <a:fillRect r="-46636"/>
            </a:stretch>
          </a:blipFill>
        </p:spPr>
      </p:sp>
      <p:sp>
        <p:nvSpPr>
          <p:cNvPr id="3" name="Freeform 3"/>
          <p:cNvSpPr/>
          <p:nvPr/>
        </p:nvSpPr>
        <p:spPr>
          <a:xfrm>
            <a:off x="12339351" y="2846675"/>
            <a:ext cx="4645026" cy="5978321"/>
          </a:xfrm>
          <a:custGeom>
            <a:avLst/>
            <a:gdLst/>
            <a:ahLst/>
            <a:cxnLst/>
            <a:rect l="l" t="t" r="r" b="b"/>
            <a:pathLst>
              <a:path w="4645026" h="5978321">
                <a:moveTo>
                  <a:pt x="0" y="0"/>
                </a:moveTo>
                <a:lnTo>
                  <a:pt x="4645026" y="0"/>
                </a:lnTo>
                <a:lnTo>
                  <a:pt x="4645026" y="5978321"/>
                </a:lnTo>
                <a:lnTo>
                  <a:pt x="0" y="5978321"/>
                </a:lnTo>
                <a:lnTo>
                  <a:pt x="0" y="0"/>
                </a:lnTo>
                <a:close/>
              </a:path>
            </a:pathLst>
          </a:custGeom>
          <a:blipFill>
            <a:blip r:embed="rId3"/>
            <a:stretch>
              <a:fillRect/>
            </a:stretch>
          </a:blipFill>
        </p:spPr>
      </p:sp>
      <p:sp>
        <p:nvSpPr>
          <p:cNvPr id="4" name="TextBox 4"/>
          <p:cNvSpPr txBox="1"/>
          <p:nvPr/>
        </p:nvSpPr>
        <p:spPr>
          <a:xfrm>
            <a:off x="1773663" y="914400"/>
            <a:ext cx="12714158"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ÖDÜLLER &amp; SERTİFİKALARIMIZ</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18415" y="2142068"/>
            <a:ext cx="11929373" cy="7116232"/>
          </a:xfrm>
          <a:custGeom>
            <a:avLst/>
            <a:gdLst/>
            <a:ahLst/>
            <a:cxnLst/>
            <a:rect l="l" t="t" r="r" b="b"/>
            <a:pathLst>
              <a:path w="11929373" h="7116232">
                <a:moveTo>
                  <a:pt x="0" y="0"/>
                </a:moveTo>
                <a:lnTo>
                  <a:pt x="11929374" y="0"/>
                </a:lnTo>
                <a:lnTo>
                  <a:pt x="11929374" y="7116232"/>
                </a:lnTo>
                <a:lnTo>
                  <a:pt x="0" y="7116232"/>
                </a:lnTo>
                <a:lnTo>
                  <a:pt x="0" y="0"/>
                </a:lnTo>
                <a:close/>
              </a:path>
            </a:pathLst>
          </a:custGeom>
          <a:blipFill>
            <a:blip r:embed="rId2"/>
            <a:stretch>
              <a:fillRect/>
            </a:stretch>
          </a:blipFill>
        </p:spPr>
      </p:sp>
      <p:sp>
        <p:nvSpPr>
          <p:cNvPr id="3" name="TextBox 3"/>
          <p:cNvSpPr txBox="1"/>
          <p:nvPr/>
        </p:nvSpPr>
        <p:spPr>
          <a:xfrm>
            <a:off x="1773663" y="914400"/>
            <a:ext cx="12714158"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SIFIR ATIK BELGEMİZ</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259" y="2195194"/>
            <a:ext cx="20154551"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732096"/>
            <a:ext cx="8403284" cy="1094740"/>
          </a:xfrm>
          <a:prstGeom prst="rect">
            <a:avLst/>
          </a:prstGeom>
        </p:spPr>
        <p:txBody>
          <a:bodyPr lIns="0" tIns="0" rIns="0" bIns="0" rtlCol="0" anchor="t">
            <a:spAutoFit/>
          </a:bodyPr>
          <a:lstStyle/>
          <a:p>
            <a:pPr>
              <a:lnSpc>
                <a:spcPts val="8960"/>
              </a:lnSpc>
            </a:pPr>
            <a:r>
              <a:rPr lang="en-US" sz="6400" dirty="0" smtClean="0">
                <a:solidFill>
                  <a:srgbClr val="FFFFFF"/>
                </a:solidFill>
                <a:latin typeface="Open Sauce Heavy"/>
              </a:rPr>
              <a:t>POL</a:t>
            </a:r>
            <a:r>
              <a:rPr lang="tr-TR" sz="6400" dirty="0">
                <a:solidFill>
                  <a:srgbClr val="FFFFFF"/>
                </a:solidFill>
                <a:latin typeface="Open Sauce Heavy"/>
              </a:rPr>
              <a:t>İ</a:t>
            </a:r>
            <a:r>
              <a:rPr lang="en-US" sz="6400" dirty="0" smtClean="0">
                <a:solidFill>
                  <a:srgbClr val="FFFFFF"/>
                </a:solidFill>
                <a:latin typeface="Open Sauce Heavy"/>
              </a:rPr>
              <a:t>T</a:t>
            </a:r>
            <a:r>
              <a:rPr lang="tr-TR" sz="6400">
                <a:solidFill>
                  <a:srgbClr val="FFFFFF"/>
                </a:solidFill>
                <a:latin typeface="Open Sauce Heavy"/>
              </a:rPr>
              <a:t>İ</a:t>
            </a:r>
            <a:r>
              <a:rPr lang="en-US" sz="6400" smtClean="0">
                <a:solidFill>
                  <a:srgbClr val="FFFFFF"/>
                </a:solidFill>
                <a:latin typeface="Open Sauce Heavy"/>
              </a:rPr>
              <a:t>KALARIMIZ</a:t>
            </a:r>
            <a:endParaRPr lang="en-US" sz="6400">
              <a:solidFill>
                <a:srgbClr val="FFFFFF"/>
              </a:solidFill>
              <a:latin typeface="Open Sauce Heavy"/>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1783982"/>
            <a:ext cx="15340929" cy="7299607"/>
            <a:chOff x="0" y="0"/>
            <a:chExt cx="20454571" cy="9732809"/>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dirty="0" err="1">
                  <a:solidFill>
                    <a:srgbClr val="1A3B29"/>
                  </a:solidFill>
                  <a:latin typeface="Open Sauce Heavy"/>
                </a:rPr>
                <a:t>Çevre</a:t>
              </a:r>
              <a:r>
                <a:rPr lang="en-US" sz="6400" dirty="0">
                  <a:solidFill>
                    <a:srgbClr val="1A3B29"/>
                  </a:solidFill>
                  <a:latin typeface="Open Sauce Heavy"/>
                </a:rPr>
                <a:t> </a:t>
              </a:r>
              <a:r>
                <a:rPr lang="en-US" sz="6400" dirty="0" err="1">
                  <a:solidFill>
                    <a:srgbClr val="1A3B29"/>
                  </a:solidFill>
                  <a:latin typeface="Open Sauce Heavy"/>
                </a:rPr>
                <a:t>Politikamız</a:t>
              </a:r>
              <a:r>
                <a:rPr lang="en-US" sz="6400" dirty="0">
                  <a:solidFill>
                    <a:srgbClr val="1A3B29"/>
                  </a:solidFill>
                  <a:latin typeface="Open Sauce Heavy"/>
                </a:rPr>
                <a:t> </a:t>
              </a:r>
            </a:p>
          </p:txBody>
        </p:sp>
        <p:sp>
          <p:nvSpPr>
            <p:cNvPr id="4" name="TextBox 4"/>
            <p:cNvSpPr txBox="1"/>
            <p:nvPr/>
          </p:nvSpPr>
          <p:spPr>
            <a:xfrm>
              <a:off x="0" y="2202556"/>
              <a:ext cx="20454571" cy="7530253"/>
            </a:xfrm>
            <a:prstGeom prst="rect">
              <a:avLst/>
            </a:prstGeom>
          </p:spPr>
          <p:txBody>
            <a:bodyPr lIns="0" tIns="0" rIns="0" bIns="0" rtlCol="0" anchor="t">
              <a:spAutoFit/>
            </a:bodyPr>
            <a:lstStyle/>
            <a:p>
              <a:pPr marL="410209" lvl="1" indent="-205105">
                <a:lnSpc>
                  <a:spcPts val="2659"/>
                </a:lnSpc>
                <a:buFont typeface="Arial"/>
                <a:buChar char="•"/>
              </a:pPr>
              <a:r>
                <a:rPr lang="en-US" sz="1899" spc="37">
                  <a:solidFill>
                    <a:srgbClr val="1A3B29"/>
                  </a:solidFill>
                  <a:latin typeface="Open Sauce"/>
                </a:rPr>
                <a:t>İçinde yaşadığımız çevreyi korumak ve devamlılığını sağlamak için faaliyetlerimizin yürütülmesi esnasında çevreye olumsuz etkilerimizi tespit eder ve her türlü kirliliğe sebep olabilecek olası tehlikeleri önlemeye çalışırız. </a:t>
              </a:r>
            </a:p>
            <a:p>
              <a:pPr marL="410209" lvl="1" indent="-205105">
                <a:lnSpc>
                  <a:spcPts val="2659"/>
                </a:lnSpc>
                <a:buFont typeface="Arial"/>
                <a:buChar char="•"/>
              </a:pPr>
              <a:r>
                <a:rPr lang="en-US" sz="1899" spc="37">
                  <a:solidFill>
                    <a:srgbClr val="1A3B29"/>
                  </a:solidFill>
                  <a:latin typeface="Open Sauce"/>
                </a:rPr>
                <a:t>Doğal kaynakların kontrollü kullanılması, enerji tüketiminin, hava, su ve toprak kirlenmesini en aza indirgenmesi için yürürlükte olan çevre kanun, yönetmelik, mevzuat ve düzenlemelere uyarız bu hassasiyetimizi çalışanlarımız, misafirlerimiz, tedarikçilerimiz ile paylaşırız. </a:t>
              </a:r>
            </a:p>
            <a:p>
              <a:pPr marL="410209" lvl="1" indent="-205105">
                <a:lnSpc>
                  <a:spcPts val="2659"/>
                </a:lnSpc>
                <a:buFont typeface="Arial"/>
                <a:buChar char="•"/>
              </a:pPr>
              <a:r>
                <a:rPr lang="en-US" sz="1899" spc="37">
                  <a:solidFill>
                    <a:srgbClr val="1A3B29"/>
                  </a:solidFill>
                  <a:latin typeface="Open Sauce"/>
                </a:rPr>
                <a:t>Çevre bilincinin, sadece çalışanlarımızca değil, konuklarımız tarafından da benimsenmesi için etkinlikler düzenler, yerel yönetimlerle işbirliği yaparak doğada ve çevrede artı değerler yaratırız.</a:t>
              </a:r>
            </a:p>
            <a:p>
              <a:pPr marL="410209" lvl="1" indent="-205105">
                <a:lnSpc>
                  <a:spcPts val="2659"/>
                </a:lnSpc>
                <a:buFont typeface="Arial"/>
                <a:buChar char="•"/>
              </a:pPr>
              <a:r>
                <a:rPr lang="en-US" sz="1899" spc="37">
                  <a:solidFill>
                    <a:srgbClr val="1A3B29"/>
                  </a:solidFill>
                  <a:latin typeface="Open Sauce"/>
                </a:rPr>
                <a:t>Yasal düzenlemeler çerçevesinde çevreye verdiğimiz zararın etkisini değerlendirir ve azaltacak yöntemler geliştiririz.</a:t>
              </a:r>
            </a:p>
            <a:p>
              <a:pPr marL="410209" lvl="1" indent="-205105">
                <a:lnSpc>
                  <a:spcPts val="2659"/>
                </a:lnSpc>
                <a:buFont typeface="Arial"/>
                <a:buChar char="•"/>
              </a:pPr>
              <a:r>
                <a:rPr lang="en-US" sz="1899" spc="37">
                  <a:solidFill>
                    <a:srgbClr val="1A3B29"/>
                  </a:solidFill>
                  <a:latin typeface="Open Sauce"/>
                </a:rPr>
                <a:t>Atıklarımızı kaynağında, gruplarına ve tehlike sınıflarına göre en etkin şekilde ayırmaya özen gösteririz, bu yaklaşımla daha fazla atığın geri dönüşüm şansına sahip olacağını, doğaya zarar vermeden yok edilebileceğini biliriz, atık miktarını azaltmayı hedefleriz.</a:t>
              </a:r>
            </a:p>
            <a:p>
              <a:pPr marL="410209" lvl="1" indent="-205105">
                <a:lnSpc>
                  <a:spcPts val="2659"/>
                </a:lnSpc>
                <a:buFont typeface="Arial"/>
                <a:buChar char="•"/>
              </a:pPr>
              <a:r>
                <a:rPr lang="en-US" sz="1899" spc="37">
                  <a:solidFill>
                    <a:srgbClr val="1A3B29"/>
                  </a:solidFill>
                  <a:latin typeface="Open Sauce"/>
                </a:rPr>
                <a:t>Çevre yönetimi konusundaki performansımızı ölçer ve bu verileri hedefler ile izler ve performansımızı geliştirmeye çalışırız,</a:t>
              </a:r>
            </a:p>
            <a:p>
              <a:pPr marL="410209" lvl="1" indent="-205105">
                <a:lnSpc>
                  <a:spcPts val="2659"/>
                </a:lnSpc>
                <a:buFont typeface="Arial"/>
                <a:buChar char="•"/>
              </a:pPr>
              <a:r>
                <a:rPr lang="en-US" sz="1899" spc="37">
                  <a:solidFill>
                    <a:srgbClr val="1A3B29"/>
                  </a:solidFill>
                  <a:latin typeface="Open Sauce"/>
                </a:rPr>
                <a:t>Çalışanlarımızı çevre konusunda eğitmeyi ve duyarlılıklarını artırmayı amaçlarız,</a:t>
              </a:r>
            </a:p>
            <a:p>
              <a:pPr marL="410209" lvl="1" indent="-205105">
                <a:lnSpc>
                  <a:spcPts val="2659"/>
                </a:lnSpc>
                <a:buFont typeface="Arial"/>
                <a:buChar char="•"/>
              </a:pPr>
              <a:r>
                <a:rPr lang="en-US" sz="1899" spc="37">
                  <a:solidFill>
                    <a:srgbClr val="1A3B29"/>
                  </a:solidFill>
                  <a:latin typeface="Open Sauce"/>
                </a:rPr>
                <a:t>Misafirlerimizin ve çalışanlarımızın çevre koruma politikamıza katılımını sağlamak için çalışmalar yapar, bu felsefenin bir yaşam kültürü haline gelmesi için çalışırız.</a:t>
              </a:r>
            </a:p>
            <a:p>
              <a:pPr>
                <a:lnSpc>
                  <a:spcPts val="2659"/>
                </a:lnSpc>
              </a:pPr>
              <a:endParaRPr lang="en-US" sz="1899" spc="37">
                <a:solidFill>
                  <a:srgbClr val="1A3B29"/>
                </a:solidFill>
                <a:latin typeface="Open Sauce"/>
              </a:endParaRPr>
            </a:p>
            <a:p>
              <a:pPr>
                <a:lnSpc>
                  <a:spcPts val="2660"/>
                </a:lnSpc>
              </a:pPr>
              <a:endParaRPr lang="en-US" sz="1899" spc="37">
                <a:solidFill>
                  <a:srgbClr val="1A3B29"/>
                </a:solidFill>
                <a:latin typeface="Open Sauce"/>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2117357"/>
            <a:ext cx="15340929" cy="6632857"/>
            <a:chOff x="0" y="0"/>
            <a:chExt cx="20454571" cy="8843809"/>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dirty="0" err="1">
                  <a:solidFill>
                    <a:srgbClr val="1A3B29"/>
                  </a:solidFill>
                  <a:latin typeface="Open Sauce Heavy"/>
                </a:rPr>
                <a:t>Çevresel</a:t>
              </a:r>
              <a:r>
                <a:rPr lang="en-US" sz="6400" dirty="0">
                  <a:solidFill>
                    <a:srgbClr val="1A3B29"/>
                  </a:solidFill>
                  <a:latin typeface="Open Sauce Heavy"/>
                </a:rPr>
                <a:t> </a:t>
              </a:r>
              <a:r>
                <a:rPr lang="en-US" sz="6400" dirty="0" err="1">
                  <a:solidFill>
                    <a:srgbClr val="1A3B29"/>
                  </a:solidFill>
                  <a:latin typeface="Open Sauce Heavy"/>
                </a:rPr>
                <a:t>Satın</a:t>
              </a:r>
              <a:r>
                <a:rPr lang="en-US" sz="6400" dirty="0">
                  <a:solidFill>
                    <a:srgbClr val="1A3B29"/>
                  </a:solidFill>
                  <a:latin typeface="Open Sauce Heavy"/>
                </a:rPr>
                <a:t> Alma </a:t>
              </a:r>
              <a:r>
                <a:rPr lang="en-US" sz="6400" dirty="0" err="1">
                  <a:solidFill>
                    <a:srgbClr val="1A3B29"/>
                  </a:solidFill>
                  <a:latin typeface="Open Sauce Heavy"/>
                </a:rPr>
                <a:t>Politikamız</a:t>
              </a:r>
              <a:r>
                <a:rPr lang="en-US" sz="6400" dirty="0">
                  <a:solidFill>
                    <a:srgbClr val="1A3B29"/>
                  </a:solidFill>
                  <a:latin typeface="Open Sauce Heavy"/>
                </a:rPr>
                <a:t> </a:t>
              </a:r>
            </a:p>
          </p:txBody>
        </p:sp>
        <p:sp>
          <p:nvSpPr>
            <p:cNvPr id="4" name="TextBox 4"/>
            <p:cNvSpPr txBox="1"/>
            <p:nvPr/>
          </p:nvSpPr>
          <p:spPr>
            <a:xfrm>
              <a:off x="0" y="2202556"/>
              <a:ext cx="20454571" cy="6641253"/>
            </a:xfrm>
            <a:prstGeom prst="rect">
              <a:avLst/>
            </a:prstGeom>
          </p:spPr>
          <p:txBody>
            <a:bodyPr lIns="0" tIns="0" rIns="0" bIns="0" rtlCol="0" anchor="t">
              <a:spAutoFit/>
            </a:bodyPr>
            <a:lstStyle/>
            <a:p>
              <a:pPr marL="410209" lvl="1" indent="-205105">
                <a:lnSpc>
                  <a:spcPts val="2659"/>
                </a:lnSpc>
                <a:buFont typeface="Arial"/>
                <a:buChar char="•"/>
              </a:pPr>
              <a:r>
                <a:rPr lang="en-US" sz="1899" spc="37">
                  <a:solidFill>
                    <a:srgbClr val="1A3B29"/>
                  </a:solidFill>
                  <a:latin typeface="Open Sauce"/>
                </a:rPr>
                <a:t>Yiyecek ve içecek alımlarındaki ambalaj malzemelerinin geri dönüşümlü olmasına önem verilmektedir.</a:t>
              </a:r>
            </a:p>
            <a:p>
              <a:pPr marL="410209" lvl="1" indent="-205105">
                <a:lnSpc>
                  <a:spcPts val="2659"/>
                </a:lnSpc>
                <a:buFont typeface="Arial"/>
                <a:buChar char="•"/>
              </a:pPr>
              <a:r>
                <a:rPr lang="en-US" sz="1899" spc="37">
                  <a:solidFill>
                    <a:srgbClr val="1A3B29"/>
                  </a:solidFill>
                  <a:latin typeface="Open Sauce"/>
                </a:rPr>
                <a:t>Tedarikçilerimizle işbirliği yaparak en çok tükettiğimiz malların sosyal ve çevresel risklerini değerlendirir, satın alma karar sürecimizde sosyal ve çevresel kriterleri de göz önünde bulundururuz.</a:t>
              </a:r>
            </a:p>
            <a:p>
              <a:pPr marL="410209" lvl="1" indent="-205105">
                <a:lnSpc>
                  <a:spcPts val="2659"/>
                </a:lnSpc>
                <a:buFont typeface="Arial"/>
                <a:buChar char="•"/>
              </a:pPr>
              <a:r>
                <a:rPr lang="en-US" sz="1899" spc="37">
                  <a:solidFill>
                    <a:srgbClr val="1A3B29"/>
                  </a:solidFill>
                  <a:latin typeface="Open Sauce"/>
                </a:rPr>
                <a:t>Satın alımlarda, ISO 14001 Çevre Yönetim Sistemi belgesine veya uluslararası platformda kabul görmüş bir çevre sertifikasına sahip tedarikçilere öncelik verilmektedir.</a:t>
              </a:r>
            </a:p>
            <a:p>
              <a:pPr marL="410209" lvl="1" indent="-205105">
                <a:lnSpc>
                  <a:spcPts val="2659"/>
                </a:lnSpc>
                <a:buFont typeface="Arial"/>
                <a:buChar char="•"/>
              </a:pPr>
              <a:r>
                <a:rPr lang="en-US" sz="1899" spc="37">
                  <a:solidFill>
                    <a:srgbClr val="1A3B29"/>
                  </a:solidFill>
                  <a:latin typeface="Open Sauce"/>
                </a:rPr>
                <a:t>Satın almalarda mümkün olan her yerde büyük ambalajlı ürün tedarikini önceliğimiz olarak kabul etmekte, böylece fazla ambalaj atığı oluşumunu engellemeye çalışılmaktadır.</a:t>
              </a:r>
            </a:p>
            <a:p>
              <a:pPr marL="410209" lvl="1" indent="-205105">
                <a:lnSpc>
                  <a:spcPts val="2659"/>
                </a:lnSpc>
                <a:buFont typeface="Arial"/>
                <a:buChar char="•"/>
              </a:pPr>
              <a:r>
                <a:rPr lang="en-US" sz="1899" spc="37">
                  <a:solidFill>
                    <a:srgbClr val="1A3B29"/>
                  </a:solidFill>
                  <a:latin typeface="Open Sauce"/>
                </a:rPr>
                <a:t>İşletmemizde elektrikli cihaz alımlarında elektrik kullanım tipinin A - C sınıfı olmasına dikkat etmekteyiz.</a:t>
              </a:r>
            </a:p>
            <a:p>
              <a:pPr marL="410209" lvl="1" indent="-205105">
                <a:lnSpc>
                  <a:spcPts val="2659"/>
                </a:lnSpc>
                <a:buFont typeface="Arial"/>
                <a:buChar char="•"/>
              </a:pPr>
              <a:r>
                <a:rPr lang="en-US" sz="1899" spc="37">
                  <a:solidFill>
                    <a:srgbClr val="1A3B29"/>
                  </a:solidFill>
                  <a:latin typeface="Open Sauce"/>
                </a:rPr>
                <a:t>Alınacak ürünün çevreye duyarlı ve tasarruflu ürünler olmasına dikkat etmeyi, alımı yapılan bütün ürünlerin kalite standartlarına uygun olmasına dikkat etmekteyiz.</a:t>
              </a:r>
            </a:p>
            <a:p>
              <a:pPr marL="410209" lvl="1" indent="-205105">
                <a:lnSpc>
                  <a:spcPts val="2659"/>
                </a:lnSpc>
                <a:buFont typeface="Arial"/>
                <a:buChar char="•"/>
              </a:pPr>
              <a:r>
                <a:rPr lang="en-US" sz="1899" spc="37">
                  <a:solidFill>
                    <a:srgbClr val="1A3B29"/>
                  </a:solidFill>
                  <a:latin typeface="Open Sauce"/>
                </a:rPr>
                <a:t>İşletmemize alınacak iklimlendirme cihazlarında çevreye duyarlı gaz kullanan A sınıfı elektrik tasarrufu sağlayan cihazları tercih etmeyi ve Sürdürülebilir şekilde üretilmiş/sürdürülebilir kaynaklardan sağlanmış, çevre açısından sürdürülebilir ürünleri tercih etmeyi taahhüt ederiz.</a:t>
              </a:r>
            </a:p>
            <a:p>
              <a:pPr>
                <a:lnSpc>
                  <a:spcPts val="2659"/>
                </a:lnSpc>
              </a:pPr>
              <a:endParaRPr lang="en-US" sz="1899" spc="37">
                <a:solidFill>
                  <a:srgbClr val="1A3B29"/>
                </a:solidFill>
                <a:latin typeface="Open Sauce"/>
              </a:endParaRPr>
            </a:p>
            <a:p>
              <a:pPr>
                <a:lnSpc>
                  <a:spcPts val="2660"/>
                </a:lnSpc>
              </a:pPr>
              <a:endParaRPr lang="en-US" sz="1899" spc="37">
                <a:solidFill>
                  <a:srgbClr val="1A3B29"/>
                </a:solidFill>
                <a:latin typeface="Open Sauce"/>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950545"/>
            <a:ext cx="15340929" cy="8966482"/>
            <a:chOff x="0" y="0"/>
            <a:chExt cx="20454571" cy="11955309"/>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dirty="0" err="1">
                  <a:solidFill>
                    <a:srgbClr val="1A3B29"/>
                  </a:solidFill>
                  <a:latin typeface="Open Sauce Heavy"/>
                </a:rPr>
                <a:t>Çocuk</a:t>
              </a:r>
              <a:r>
                <a:rPr lang="en-US" sz="6400" dirty="0">
                  <a:solidFill>
                    <a:srgbClr val="1A3B29"/>
                  </a:solidFill>
                  <a:latin typeface="Open Sauce Heavy"/>
                </a:rPr>
                <a:t> </a:t>
              </a:r>
              <a:r>
                <a:rPr lang="en-US" sz="6400" dirty="0" err="1">
                  <a:solidFill>
                    <a:srgbClr val="1A3B29"/>
                  </a:solidFill>
                  <a:latin typeface="Open Sauce Heavy"/>
                </a:rPr>
                <a:t>Koruma</a:t>
              </a:r>
              <a:r>
                <a:rPr lang="en-US" sz="6400" dirty="0">
                  <a:solidFill>
                    <a:srgbClr val="1A3B29"/>
                  </a:solidFill>
                  <a:latin typeface="Open Sauce Heavy"/>
                </a:rPr>
                <a:t> </a:t>
              </a:r>
              <a:r>
                <a:rPr lang="en-US" sz="6400" dirty="0" err="1">
                  <a:solidFill>
                    <a:srgbClr val="1A3B29"/>
                  </a:solidFill>
                  <a:latin typeface="Open Sauce Heavy"/>
                </a:rPr>
                <a:t>Politikamız</a:t>
              </a:r>
              <a:r>
                <a:rPr lang="en-US" sz="6400" dirty="0">
                  <a:solidFill>
                    <a:srgbClr val="1A3B29"/>
                  </a:solidFill>
                  <a:latin typeface="Open Sauce Heavy"/>
                </a:rPr>
                <a:t> </a:t>
              </a:r>
            </a:p>
          </p:txBody>
        </p:sp>
        <p:sp>
          <p:nvSpPr>
            <p:cNvPr id="4" name="TextBox 4"/>
            <p:cNvSpPr txBox="1"/>
            <p:nvPr/>
          </p:nvSpPr>
          <p:spPr>
            <a:xfrm>
              <a:off x="0" y="2202556"/>
              <a:ext cx="20454571" cy="9752753"/>
            </a:xfrm>
            <a:prstGeom prst="rect">
              <a:avLst/>
            </a:prstGeom>
          </p:spPr>
          <p:txBody>
            <a:bodyPr lIns="0" tIns="0" rIns="0" bIns="0" rtlCol="0" anchor="t">
              <a:spAutoFit/>
            </a:bodyPr>
            <a:lstStyle/>
            <a:p>
              <a:pPr marL="410209" lvl="1" indent="-205105">
                <a:lnSpc>
                  <a:spcPts val="2659"/>
                </a:lnSpc>
                <a:buFont typeface="Arial"/>
                <a:buChar char="•"/>
              </a:pPr>
              <a:r>
                <a:rPr lang="en-US" sz="1899" spc="37">
                  <a:solidFill>
                    <a:srgbClr val="1A3B29"/>
                  </a:solidFill>
                  <a:latin typeface="Open Sauce Italics"/>
                </a:rPr>
                <a:t>Onları Bir Birey Olarak Tanımak, Haklarına Saygı Duymak, Her Türlü Psikolojik, Fiziksel, Ticari Vb. Sömürüye Karşı Gözetmek Ve Korumak Öncelikli Sorumluluğumuzdur. Bu sorumluluk kapsamında Çocuk refahının ve çocukların her çeşit zarardan korunmasının son derece önemli olduğunu ve alakalı olduğumuz tüm çocukların fiziki ve zihinsel tacizden korunmasının temel görevimiz olduğunu biliyoruz. Bu ilkeler ışığında tüm otellerimizde, </a:t>
              </a:r>
            </a:p>
            <a:p>
              <a:pPr marL="410209" lvl="1" indent="-205105">
                <a:lnSpc>
                  <a:spcPts val="2659"/>
                </a:lnSpc>
                <a:buFont typeface="Arial"/>
                <a:buChar char="•"/>
              </a:pPr>
              <a:r>
                <a:rPr lang="en-US" sz="1899" spc="37">
                  <a:solidFill>
                    <a:srgbClr val="1A3B29"/>
                  </a:solidFill>
                  <a:latin typeface="Open Sauce Italics"/>
                </a:rPr>
                <a:t>Tesis içerisinde çocukların gelişimine katkıda bulunacak, düşünce ve isteklerini, duygularını rahatça ifade edebilecekleri, kendilerini özgür ve rahat hissedecekleri ortamlar /İMKÂNLAR sunarız, </a:t>
              </a:r>
            </a:p>
            <a:p>
              <a:pPr marL="410209" lvl="1" indent="-205105">
                <a:lnSpc>
                  <a:spcPts val="2659"/>
                </a:lnSpc>
                <a:buFont typeface="Arial"/>
                <a:buChar char="•"/>
              </a:pPr>
              <a:r>
                <a:rPr lang="en-US" sz="1899" spc="37">
                  <a:solidFill>
                    <a:srgbClr val="1A3B29"/>
                  </a:solidFill>
                  <a:latin typeface="Open Sauce Italics"/>
                </a:rPr>
                <a:t>Her fırsatta onların küçük başarılarını kutlar, cesaretlendirir, diğer çocuklar ile olan iletişimlerinde birbirlerinin hislerini-düşüncelerini anlamalarını sağlayacak yönlendirmelerde bulunuruz. </a:t>
              </a:r>
            </a:p>
            <a:p>
              <a:pPr marL="410209" lvl="1" indent="-205105">
                <a:lnSpc>
                  <a:spcPts val="2659"/>
                </a:lnSpc>
                <a:buFont typeface="Arial"/>
                <a:buChar char="•"/>
              </a:pPr>
              <a:r>
                <a:rPr lang="en-US" sz="1899" spc="37">
                  <a:solidFill>
                    <a:srgbClr val="1A3B29"/>
                  </a:solidFill>
                  <a:latin typeface="Open Sauce Italics"/>
                </a:rPr>
                <a:t>Tüm ekibimize, çocuk istismar türlerini (fiziksel, cinsel, duygusal istismar ve ihmal) öğretir, çocuk istismarı ihbar etme uygulamaları ve bu kapsamdaki toplumsal yükümlülüklerimizi içeren eğitimler veririz.</a:t>
              </a:r>
            </a:p>
            <a:p>
              <a:pPr marL="410209" lvl="1" indent="-205105">
                <a:lnSpc>
                  <a:spcPts val="2659"/>
                </a:lnSpc>
                <a:buFont typeface="Arial"/>
                <a:buChar char="•"/>
              </a:pPr>
              <a:r>
                <a:rPr lang="en-US" sz="1899" spc="37">
                  <a:solidFill>
                    <a:srgbClr val="1A3B29"/>
                  </a:solidFill>
                  <a:latin typeface="Open Sauce Italics"/>
                </a:rPr>
                <a:t>Anne-babaların çocuklarına karşı tutum ve davranışlarının, fiziksel-sözlü-psikolojik şiddet veya ihmal belirtilerinin farkında olmaya, bu tür vakalar karşısında uyanık olmaya çalışırız.</a:t>
              </a:r>
            </a:p>
            <a:p>
              <a:pPr marL="410209" lvl="1" indent="-205105">
                <a:lnSpc>
                  <a:spcPts val="2659"/>
                </a:lnSpc>
                <a:buFont typeface="Arial"/>
                <a:buChar char="•"/>
              </a:pPr>
              <a:r>
                <a:rPr lang="en-US" sz="1899" spc="37">
                  <a:solidFill>
                    <a:srgbClr val="1A3B29"/>
                  </a:solidFill>
                  <a:latin typeface="Open Sauce Italics"/>
                </a:rPr>
                <a:t>Çocuk misafirlerimizin katıldıkları aktivitelerde yetişkin gözetimi altında olduklarından emin oluruz.</a:t>
              </a:r>
            </a:p>
            <a:p>
              <a:pPr marL="410209" lvl="1" indent="-205105">
                <a:lnSpc>
                  <a:spcPts val="2659"/>
                </a:lnSpc>
                <a:buFont typeface="Arial"/>
                <a:buChar char="•"/>
              </a:pPr>
              <a:r>
                <a:rPr lang="en-US" sz="1899" spc="37">
                  <a:solidFill>
                    <a:srgbClr val="1A3B29"/>
                  </a:solidFill>
                  <a:latin typeface="Open Sauce Italics"/>
                </a:rPr>
                <a:t>Çocuk misafirlerimizi emanet aldığımız ortamlarda (mini kulüp vb.) ebeveynlerine veya güvenilir başka bir yetişkine nasıl ulaşacağımız konusunda emin oluruz.</a:t>
              </a:r>
            </a:p>
            <a:p>
              <a:pPr marL="410209" lvl="1" indent="-205105">
                <a:lnSpc>
                  <a:spcPts val="2659"/>
                </a:lnSpc>
                <a:buFont typeface="Arial"/>
                <a:buChar char="•"/>
              </a:pPr>
              <a:r>
                <a:rPr lang="en-US" sz="1899" spc="37">
                  <a:solidFill>
                    <a:srgbClr val="1A3B29"/>
                  </a:solidFill>
                  <a:latin typeface="Open Sauce Italics"/>
                </a:rPr>
                <a:t>Çocuk haklarının korunması konusunda farkındalık yaratmak için eğitimler düzenler ve ilgili projelere destek veririz,</a:t>
              </a:r>
            </a:p>
            <a:p>
              <a:pPr marL="410209" lvl="1" indent="-205105">
                <a:lnSpc>
                  <a:spcPts val="2659"/>
                </a:lnSpc>
                <a:buFont typeface="Arial"/>
                <a:buChar char="•"/>
              </a:pPr>
              <a:r>
                <a:rPr lang="en-US" sz="1899" spc="37">
                  <a:solidFill>
                    <a:srgbClr val="1A3B29"/>
                  </a:solidFill>
                  <a:latin typeface="Open Sauce Italics"/>
                </a:rPr>
                <a:t>Çocuklar ile ilgili şüpheli eylemlere şahit olduğumuzda öncelikle otel yönetimine bilgi verir, gerekli görülen durumlarda Sosyal Destek Hattından yardım isteriz.</a:t>
              </a:r>
            </a:p>
            <a:p>
              <a:pPr marL="410209" lvl="1" indent="-205105">
                <a:lnSpc>
                  <a:spcPts val="2659"/>
                </a:lnSpc>
                <a:buFont typeface="Arial"/>
                <a:buChar char="•"/>
              </a:pPr>
              <a:r>
                <a:rPr lang="en-US" sz="1899" spc="37">
                  <a:solidFill>
                    <a:srgbClr val="1A3B29"/>
                  </a:solidFill>
                  <a:latin typeface="Open Sauce Italics"/>
                </a:rPr>
                <a:t>Çalışanlarımıza, Alt işverenlerimize ve taşeronlarımıza aldığımız önlemler hakkında bilgilendirmeler yaparız</a:t>
              </a:r>
            </a:p>
            <a:p>
              <a:pPr marL="410209" lvl="1" indent="-205105">
                <a:lnSpc>
                  <a:spcPts val="2659"/>
                </a:lnSpc>
                <a:buFont typeface="Arial"/>
                <a:buChar char="•"/>
              </a:pPr>
              <a:r>
                <a:rPr lang="en-US" sz="1899" spc="37">
                  <a:solidFill>
                    <a:srgbClr val="1A3B29"/>
                  </a:solidFill>
                  <a:latin typeface="Open Sauce Italics"/>
                </a:rPr>
                <a:t>Çocuk İstismarı tespiti sırasında misafirlerimiz resepsiyona (9) DÂHİLİ hatta çalışma arkadaşlarımız ilgili departman müdürlerine bilgi verecektir.</a:t>
              </a:r>
            </a:p>
            <a:p>
              <a:pPr>
                <a:lnSpc>
                  <a:spcPts val="2660"/>
                </a:lnSpc>
              </a:pPr>
              <a:endParaRPr lang="en-US" sz="1899" spc="37">
                <a:solidFill>
                  <a:srgbClr val="1A3B29"/>
                </a:solidFill>
                <a:latin typeface="Open Sauce Italics"/>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624313"/>
            <a:ext cx="15387654" cy="9095300"/>
            <a:chOff x="0" y="-123825"/>
            <a:chExt cx="20516871" cy="12127066"/>
          </a:xfrm>
        </p:grpSpPr>
        <p:sp>
          <p:nvSpPr>
            <p:cNvPr id="3" name="TextBox 3"/>
            <p:cNvSpPr txBox="1"/>
            <p:nvPr/>
          </p:nvSpPr>
          <p:spPr>
            <a:xfrm>
              <a:off x="0" y="-123825"/>
              <a:ext cx="20454571" cy="2929678"/>
            </a:xfrm>
            <a:prstGeom prst="rect">
              <a:avLst/>
            </a:prstGeom>
          </p:spPr>
          <p:txBody>
            <a:bodyPr lIns="0" tIns="0" rIns="0" bIns="0" rtlCol="0" anchor="t">
              <a:spAutoFit/>
            </a:bodyPr>
            <a:lstStyle/>
            <a:p>
              <a:pPr>
                <a:lnSpc>
                  <a:spcPts val="8960"/>
                </a:lnSpc>
              </a:pPr>
              <a:r>
                <a:rPr lang="en-US" sz="6400" dirty="0" err="1">
                  <a:solidFill>
                    <a:srgbClr val="1A3B29"/>
                  </a:solidFill>
                  <a:latin typeface="Open Sauce Heavy"/>
                </a:rPr>
                <a:t>Savunmasız</a:t>
              </a:r>
              <a:r>
                <a:rPr lang="en-US" sz="6400" dirty="0">
                  <a:solidFill>
                    <a:srgbClr val="1A3B29"/>
                  </a:solidFill>
                  <a:latin typeface="Open Sauce Heavy"/>
                </a:rPr>
                <a:t> </a:t>
              </a:r>
              <a:r>
                <a:rPr lang="en-US" sz="6400" dirty="0" err="1">
                  <a:solidFill>
                    <a:srgbClr val="1A3B29"/>
                  </a:solidFill>
                  <a:latin typeface="Open Sauce Heavy"/>
                </a:rPr>
                <a:t>Gruplar</a:t>
              </a:r>
              <a:r>
                <a:rPr lang="en-US" sz="6400" dirty="0">
                  <a:solidFill>
                    <a:srgbClr val="1A3B29"/>
                  </a:solidFill>
                  <a:latin typeface="Open Sauce Heavy"/>
                </a:rPr>
                <a:t> </a:t>
              </a:r>
              <a:r>
                <a:rPr lang="en-US" sz="6400" dirty="0" err="1">
                  <a:solidFill>
                    <a:srgbClr val="1A3B29"/>
                  </a:solidFill>
                  <a:latin typeface="Open Sauce Heavy"/>
                </a:rPr>
                <a:t>Ve</a:t>
              </a:r>
              <a:r>
                <a:rPr lang="en-US" sz="6400" dirty="0">
                  <a:solidFill>
                    <a:srgbClr val="1A3B29"/>
                  </a:solidFill>
                  <a:latin typeface="Open Sauce Heavy"/>
                </a:rPr>
                <a:t> </a:t>
              </a:r>
              <a:r>
                <a:rPr lang="en-US" sz="6400" dirty="0" err="1">
                  <a:solidFill>
                    <a:srgbClr val="1A3B29"/>
                  </a:solidFill>
                  <a:latin typeface="Open Sauce Heavy"/>
                </a:rPr>
                <a:t>Çocuk</a:t>
              </a:r>
              <a:r>
                <a:rPr lang="en-US" sz="6400" dirty="0">
                  <a:solidFill>
                    <a:srgbClr val="1A3B29"/>
                  </a:solidFill>
                  <a:latin typeface="Open Sauce Heavy"/>
                </a:rPr>
                <a:t> </a:t>
              </a:r>
              <a:r>
                <a:rPr lang="en-US" sz="6400" dirty="0" err="1">
                  <a:solidFill>
                    <a:srgbClr val="1A3B29"/>
                  </a:solidFill>
                  <a:latin typeface="Open Sauce Heavy"/>
                </a:rPr>
                <a:t>Hakları</a:t>
              </a:r>
              <a:r>
                <a:rPr lang="en-US" sz="6400" dirty="0">
                  <a:solidFill>
                    <a:srgbClr val="1A3B29"/>
                  </a:solidFill>
                  <a:latin typeface="Open Sauce Heavy"/>
                </a:rPr>
                <a:t> </a:t>
              </a:r>
              <a:r>
                <a:rPr lang="en-US" sz="6400" dirty="0" err="1">
                  <a:solidFill>
                    <a:srgbClr val="1A3B29"/>
                  </a:solidFill>
                  <a:latin typeface="Open Sauce Heavy"/>
                </a:rPr>
                <a:t>Politikamız</a:t>
              </a:r>
              <a:r>
                <a:rPr lang="en-US" sz="6400" dirty="0">
                  <a:solidFill>
                    <a:srgbClr val="1A3B29"/>
                  </a:solidFill>
                  <a:latin typeface="Open Sauce Heavy"/>
                </a:rPr>
                <a:t> </a:t>
              </a:r>
            </a:p>
          </p:txBody>
        </p:sp>
        <p:sp>
          <p:nvSpPr>
            <p:cNvPr id="4" name="TextBox 4"/>
            <p:cNvSpPr txBox="1"/>
            <p:nvPr/>
          </p:nvSpPr>
          <p:spPr>
            <a:xfrm>
              <a:off x="62300" y="3139488"/>
              <a:ext cx="20454571" cy="8863753"/>
            </a:xfrm>
            <a:prstGeom prst="rect">
              <a:avLst/>
            </a:prstGeom>
          </p:spPr>
          <p:txBody>
            <a:bodyPr lIns="0" tIns="0" rIns="0" bIns="0" rtlCol="0" anchor="t">
              <a:spAutoFit/>
            </a:bodyPr>
            <a:lstStyle/>
            <a:p>
              <a:pPr>
                <a:lnSpc>
                  <a:spcPts val="2659"/>
                </a:lnSpc>
              </a:pPr>
              <a:endParaRPr/>
            </a:p>
            <a:p>
              <a:pPr marL="410209" lvl="1" indent="-205105">
                <a:lnSpc>
                  <a:spcPts val="2659"/>
                </a:lnSpc>
                <a:buFont typeface="Arial"/>
                <a:buChar char="•"/>
              </a:pPr>
              <a:r>
                <a:rPr lang="en-US" sz="1899" spc="37" dirty="0">
                  <a:solidFill>
                    <a:srgbClr val="1A3B29"/>
                  </a:solidFill>
                  <a:latin typeface="Open Sauce"/>
                </a:rPr>
                <a:t>KAİLA HOTELS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turizmde</a:t>
              </a:r>
              <a:r>
                <a:rPr lang="en-US" sz="1899" spc="37" dirty="0">
                  <a:solidFill>
                    <a:srgbClr val="1A3B29"/>
                  </a:solidFill>
                  <a:latin typeface="Open Sauce"/>
                </a:rPr>
                <a:t> </a:t>
              </a:r>
              <a:r>
                <a:rPr lang="en-US" sz="1899" spc="37" dirty="0" err="1">
                  <a:solidFill>
                    <a:srgbClr val="1A3B29"/>
                  </a:solidFill>
                  <a:latin typeface="Open Sauce"/>
                </a:rPr>
                <a:t>bölgede</a:t>
              </a:r>
              <a:r>
                <a:rPr lang="en-US" sz="1899" spc="37" dirty="0">
                  <a:solidFill>
                    <a:srgbClr val="1A3B29"/>
                  </a:solidFill>
                  <a:latin typeface="Open Sauce"/>
                </a:rPr>
                <a:t> </a:t>
              </a:r>
              <a:r>
                <a:rPr lang="en-US" sz="1899" spc="37" dirty="0" err="1">
                  <a:solidFill>
                    <a:srgbClr val="1A3B29"/>
                  </a:solidFill>
                  <a:latin typeface="Open Sauce"/>
                </a:rPr>
                <a:t>ki</a:t>
              </a:r>
              <a:r>
                <a:rPr lang="en-US" sz="1899" spc="37" dirty="0">
                  <a:solidFill>
                    <a:srgbClr val="1A3B29"/>
                  </a:solidFill>
                  <a:latin typeface="Open Sauce"/>
                </a:rPr>
                <a:t> </a:t>
              </a:r>
              <a:r>
                <a:rPr lang="en-US" sz="1899" spc="37" dirty="0" err="1">
                  <a:solidFill>
                    <a:srgbClr val="1A3B29"/>
                  </a:solidFill>
                  <a:latin typeface="Open Sauce"/>
                </a:rPr>
                <a:t>öncü</a:t>
              </a:r>
              <a:r>
                <a:rPr lang="en-US" sz="1899" spc="37" dirty="0">
                  <a:solidFill>
                    <a:srgbClr val="1A3B29"/>
                  </a:solidFill>
                  <a:latin typeface="Open Sauce"/>
                </a:rPr>
                <a:t> </a:t>
              </a:r>
              <a:r>
                <a:rPr lang="en-US" sz="1899" spc="37" dirty="0" err="1">
                  <a:solidFill>
                    <a:srgbClr val="1A3B29"/>
                  </a:solidFill>
                  <a:latin typeface="Open Sauce"/>
                </a:rPr>
                <a:t>kuruluşlardan</a:t>
              </a:r>
              <a:r>
                <a:rPr lang="en-US" sz="1899" spc="37" dirty="0">
                  <a:solidFill>
                    <a:srgbClr val="1A3B29"/>
                  </a:solidFill>
                  <a:latin typeface="Open Sauce"/>
                </a:rPr>
                <a:t> </a:t>
              </a:r>
              <a:r>
                <a:rPr lang="en-US" sz="1899" spc="37" dirty="0" err="1">
                  <a:solidFill>
                    <a:srgbClr val="1A3B29"/>
                  </a:solidFill>
                  <a:latin typeface="Open Sauce"/>
                </a:rPr>
                <a:t>biri</a:t>
              </a:r>
              <a:r>
                <a:rPr lang="en-US" sz="1899" spc="37" dirty="0">
                  <a:solidFill>
                    <a:srgbClr val="1A3B29"/>
                  </a:solidFill>
                  <a:latin typeface="Open Sauce"/>
                </a:rPr>
                <a:t> </a:t>
              </a:r>
              <a:r>
                <a:rPr lang="en-US" sz="1899" spc="37" dirty="0" err="1">
                  <a:solidFill>
                    <a:srgbClr val="1A3B29"/>
                  </a:solidFill>
                  <a:latin typeface="Open Sauce"/>
                </a:rPr>
                <a:t>olmamızın</a:t>
              </a:r>
              <a:r>
                <a:rPr lang="en-US" sz="1899" spc="37" dirty="0">
                  <a:solidFill>
                    <a:srgbClr val="1A3B29"/>
                  </a:solidFill>
                  <a:latin typeface="Open Sauce"/>
                </a:rPr>
                <a:t> </a:t>
              </a:r>
              <a:r>
                <a:rPr lang="en-US" sz="1899" spc="37" dirty="0" err="1">
                  <a:solidFill>
                    <a:srgbClr val="1A3B29"/>
                  </a:solidFill>
                  <a:latin typeface="Open Sauce"/>
                </a:rPr>
                <a:t>verdiği</a:t>
              </a:r>
              <a:r>
                <a:rPr lang="en-US" sz="1899" spc="37" dirty="0">
                  <a:solidFill>
                    <a:srgbClr val="1A3B29"/>
                  </a:solidFill>
                  <a:latin typeface="Open Sauce"/>
                </a:rPr>
                <a:t> </a:t>
              </a:r>
              <a:r>
                <a:rPr lang="en-US" sz="1899" spc="37" dirty="0" err="1">
                  <a:solidFill>
                    <a:srgbClr val="1A3B29"/>
                  </a:solidFill>
                  <a:latin typeface="Open Sauce"/>
                </a:rPr>
                <a:t>bilinç</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sorumlulukla</a:t>
              </a:r>
              <a:r>
                <a:rPr lang="en-US" sz="1899" spc="37" dirty="0">
                  <a:solidFill>
                    <a:srgbClr val="1A3B29"/>
                  </a:solidFill>
                  <a:latin typeface="Open Sauce"/>
                </a:rPr>
                <a:t> </a:t>
              </a:r>
              <a:r>
                <a:rPr lang="en-US" sz="1899" spc="37" dirty="0" err="1">
                  <a:solidFill>
                    <a:srgbClr val="1A3B29"/>
                  </a:solidFill>
                  <a:latin typeface="Open Sauce"/>
                </a:rPr>
                <a:t>çocuklar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da</a:t>
              </a:r>
              <a:r>
                <a:rPr lang="en-US" sz="1899" spc="37" dirty="0">
                  <a:solidFill>
                    <a:srgbClr val="1A3B29"/>
                  </a:solidFill>
                  <a:latin typeface="Open Sauce"/>
                </a:rPr>
                <a:t> </a:t>
              </a:r>
              <a:r>
                <a:rPr lang="en-US" sz="1899" spc="37" dirty="0" err="1">
                  <a:solidFill>
                    <a:srgbClr val="1A3B29"/>
                  </a:solidFill>
                  <a:latin typeface="Open Sauce"/>
                </a:rPr>
                <a:t>dâhil</a:t>
              </a:r>
              <a:r>
                <a:rPr lang="en-US" sz="1899" spc="37" dirty="0">
                  <a:solidFill>
                    <a:srgbClr val="1A3B29"/>
                  </a:solidFill>
                  <a:latin typeface="Open Sauce"/>
                </a:rPr>
                <a:t> </a:t>
              </a:r>
              <a:r>
                <a:rPr lang="en-US" sz="1899" spc="37" dirty="0" err="1">
                  <a:solidFill>
                    <a:srgbClr val="1A3B29"/>
                  </a:solidFill>
                  <a:latin typeface="Open Sauce"/>
                </a:rPr>
                <a:t>olmak</a:t>
              </a:r>
              <a:r>
                <a:rPr lang="en-US" sz="1899" spc="37" dirty="0">
                  <a:solidFill>
                    <a:srgbClr val="1A3B29"/>
                  </a:solidFill>
                  <a:latin typeface="Open Sauce"/>
                </a:rPr>
                <a:t> </a:t>
              </a:r>
              <a:r>
                <a:rPr lang="en-US" sz="1899" spc="37" dirty="0" err="1">
                  <a:solidFill>
                    <a:srgbClr val="1A3B29"/>
                  </a:solidFill>
                  <a:latin typeface="Open Sauce"/>
                </a:rPr>
                <a:t>üzere</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misafirlerimizi</a:t>
              </a:r>
              <a:r>
                <a:rPr lang="en-US" sz="1899" spc="37" dirty="0">
                  <a:solidFill>
                    <a:srgbClr val="1A3B29"/>
                  </a:solidFill>
                  <a:latin typeface="Open Sauce"/>
                </a:rPr>
                <a:t> </a:t>
              </a:r>
              <a:r>
                <a:rPr lang="en-US" sz="1899" spc="37" dirty="0" err="1">
                  <a:solidFill>
                    <a:srgbClr val="1A3B29"/>
                  </a:solidFill>
                  <a:latin typeface="Open Sauce"/>
                </a:rPr>
                <a:t>eşit</a:t>
              </a:r>
              <a:r>
                <a:rPr lang="en-US" sz="1899" spc="37" dirty="0">
                  <a:solidFill>
                    <a:srgbClr val="1A3B29"/>
                  </a:solidFill>
                  <a:latin typeface="Open Sauce"/>
                </a:rPr>
                <a:t> </a:t>
              </a:r>
              <a:r>
                <a:rPr lang="en-US" sz="1899" spc="37" dirty="0" err="1">
                  <a:solidFill>
                    <a:srgbClr val="1A3B29"/>
                  </a:solidFill>
                  <a:latin typeface="Open Sauce"/>
                </a:rPr>
                <a:t>kabul</a:t>
              </a:r>
              <a:r>
                <a:rPr lang="en-US" sz="1899" spc="37" dirty="0">
                  <a:solidFill>
                    <a:srgbClr val="1A3B29"/>
                  </a:solidFill>
                  <a:latin typeface="Open Sauce"/>
                </a:rPr>
                <a:t> </a:t>
              </a:r>
              <a:r>
                <a:rPr lang="en-US" sz="1899" spc="37" dirty="0" err="1">
                  <a:solidFill>
                    <a:srgbClr val="1A3B29"/>
                  </a:solidFill>
                  <a:latin typeface="Open Sauce"/>
                </a:rPr>
                <a:t>ederek</a:t>
              </a:r>
              <a:r>
                <a:rPr lang="en-US" sz="1899" spc="37" dirty="0">
                  <a:solidFill>
                    <a:srgbClr val="1A3B29"/>
                  </a:solidFill>
                  <a:latin typeface="Open Sauce"/>
                </a:rPr>
                <a:t> </a:t>
              </a:r>
              <a:r>
                <a:rPr lang="en-US" sz="1899" spc="37" dirty="0" err="1">
                  <a:solidFill>
                    <a:srgbClr val="1A3B29"/>
                  </a:solidFill>
                  <a:latin typeface="Open Sauce"/>
                </a:rPr>
                <a:t>insan</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haklarının</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şartlarını</a:t>
              </a:r>
              <a:r>
                <a:rPr lang="en-US" sz="1899" spc="37" dirty="0">
                  <a:solidFill>
                    <a:srgbClr val="1A3B29"/>
                  </a:solidFill>
                  <a:latin typeface="Open Sauce"/>
                </a:rPr>
                <a:t> </a:t>
              </a:r>
              <a:r>
                <a:rPr lang="en-US" sz="1899" spc="37" dirty="0" err="1">
                  <a:solidFill>
                    <a:srgbClr val="1A3B29"/>
                  </a:solidFill>
                  <a:latin typeface="Open Sauce"/>
                </a:rPr>
                <a:t>eksiksiz</a:t>
              </a:r>
              <a:r>
                <a:rPr lang="en-US" sz="1899" spc="37" dirty="0">
                  <a:solidFill>
                    <a:srgbClr val="1A3B29"/>
                  </a:solidFill>
                  <a:latin typeface="Open Sauce"/>
                </a:rPr>
                <a:t> </a:t>
              </a:r>
              <a:r>
                <a:rPr lang="en-US" sz="1899" spc="37" dirty="0" err="1">
                  <a:solidFill>
                    <a:srgbClr val="1A3B29"/>
                  </a:solidFill>
                  <a:latin typeface="Open Sauce"/>
                </a:rPr>
                <a:t>yerine</a:t>
              </a:r>
              <a:r>
                <a:rPr lang="en-US" sz="1899" spc="37" dirty="0">
                  <a:solidFill>
                    <a:srgbClr val="1A3B29"/>
                  </a:solidFill>
                  <a:latin typeface="Open Sauce"/>
                </a:rPr>
                <a:t> </a:t>
              </a:r>
              <a:r>
                <a:rPr lang="en-US" sz="1899" spc="37" dirty="0" err="1">
                  <a:solidFill>
                    <a:srgbClr val="1A3B29"/>
                  </a:solidFill>
                  <a:latin typeface="Open Sauce"/>
                </a:rPr>
                <a:t>getirmeyi</a:t>
              </a:r>
              <a:r>
                <a:rPr lang="en-US" sz="1899" spc="37" dirty="0">
                  <a:solidFill>
                    <a:srgbClr val="1A3B29"/>
                  </a:solidFill>
                  <a:latin typeface="Open Sauce"/>
                </a:rPr>
                <a:t> </a:t>
              </a:r>
              <a:r>
                <a:rPr lang="en-US" sz="1899" spc="37" dirty="0" err="1">
                  <a:solidFill>
                    <a:srgbClr val="1A3B29"/>
                  </a:solidFill>
                  <a:latin typeface="Open Sauce"/>
                </a:rPr>
                <a:t>hedeflemekteyiz</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Kadın</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yaşlı</a:t>
              </a:r>
              <a:r>
                <a:rPr lang="en-US" sz="1899" spc="37" dirty="0">
                  <a:solidFill>
                    <a:srgbClr val="1A3B29"/>
                  </a:solidFill>
                  <a:latin typeface="Open Sauce"/>
                </a:rPr>
                <a:t>, </a:t>
              </a:r>
              <a:r>
                <a:rPr lang="en-US" sz="1899" spc="37" dirty="0" err="1">
                  <a:solidFill>
                    <a:srgbClr val="1A3B29"/>
                  </a:solidFill>
                  <a:latin typeface="Open Sauce"/>
                </a:rPr>
                <a:t>engelli</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özel</a:t>
              </a:r>
              <a:r>
                <a:rPr lang="en-US" sz="1899" spc="37" dirty="0">
                  <a:solidFill>
                    <a:srgbClr val="1A3B29"/>
                  </a:solidFill>
                  <a:latin typeface="Open Sauce"/>
                </a:rPr>
                <a:t> </a:t>
              </a:r>
              <a:r>
                <a:rPr lang="en-US" sz="1899" spc="37" dirty="0" err="1">
                  <a:solidFill>
                    <a:srgbClr val="1A3B29"/>
                  </a:solidFill>
                  <a:latin typeface="Open Sauce"/>
                </a:rPr>
                <a:t>ihtiyaç</a:t>
              </a:r>
              <a:r>
                <a:rPr lang="en-US" sz="1899" spc="37" dirty="0">
                  <a:solidFill>
                    <a:srgbClr val="1A3B29"/>
                  </a:solidFill>
                  <a:latin typeface="Open Sauce"/>
                </a:rPr>
                <a:t> </a:t>
              </a:r>
              <a:r>
                <a:rPr lang="en-US" sz="1899" spc="37" dirty="0" err="1">
                  <a:solidFill>
                    <a:srgbClr val="1A3B29"/>
                  </a:solidFill>
                  <a:latin typeface="Open Sauce"/>
                </a:rPr>
                <a:t>sahibi</a:t>
              </a:r>
              <a:r>
                <a:rPr lang="en-US" sz="1899" spc="37" dirty="0">
                  <a:solidFill>
                    <a:srgbClr val="1A3B29"/>
                  </a:solidFill>
                  <a:latin typeface="Open Sauce"/>
                </a:rPr>
                <a:t> her </a:t>
              </a:r>
              <a:r>
                <a:rPr lang="en-US" sz="1899" spc="37" dirty="0" err="1">
                  <a:solidFill>
                    <a:srgbClr val="1A3B29"/>
                  </a:solidFill>
                  <a:latin typeface="Open Sauce"/>
                </a:rPr>
                <a:t>bireyi</a:t>
              </a:r>
              <a:r>
                <a:rPr lang="en-US" sz="1899" spc="37" dirty="0">
                  <a:solidFill>
                    <a:srgbClr val="1A3B29"/>
                  </a:solidFill>
                  <a:latin typeface="Open Sauce"/>
                </a:rPr>
                <a:t> </a:t>
              </a:r>
              <a:r>
                <a:rPr lang="en-US" sz="1899" spc="37" dirty="0" err="1">
                  <a:solidFill>
                    <a:srgbClr val="1A3B29"/>
                  </a:solidFill>
                  <a:latin typeface="Open Sauce"/>
                </a:rPr>
                <a:t>korumak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saygı</a:t>
              </a:r>
              <a:r>
                <a:rPr lang="en-US" sz="1899" spc="37" dirty="0">
                  <a:solidFill>
                    <a:srgbClr val="1A3B29"/>
                  </a:solidFill>
                  <a:latin typeface="Open Sauce"/>
                </a:rPr>
                <a:t> </a:t>
              </a:r>
              <a:r>
                <a:rPr lang="en-US" sz="1899" spc="37" dirty="0" err="1">
                  <a:solidFill>
                    <a:srgbClr val="1A3B29"/>
                  </a:solidFill>
                  <a:latin typeface="Open Sauce"/>
                </a:rPr>
                <a:t>duyulması</a:t>
              </a:r>
              <a:r>
                <a:rPr lang="en-US" sz="1899" spc="37" dirty="0">
                  <a:solidFill>
                    <a:srgbClr val="1A3B29"/>
                  </a:solidFill>
                  <a:latin typeface="Open Sauce"/>
                </a:rPr>
                <a:t> </a:t>
              </a:r>
              <a:r>
                <a:rPr lang="en-US" sz="1899" spc="37" dirty="0" err="1">
                  <a:solidFill>
                    <a:srgbClr val="1A3B29"/>
                  </a:solidFill>
                  <a:latin typeface="Open Sauce"/>
                </a:rPr>
                <a:t>gereken</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olduğunun</a:t>
              </a:r>
              <a:r>
                <a:rPr lang="en-US" sz="1899" spc="37" dirty="0">
                  <a:solidFill>
                    <a:srgbClr val="1A3B29"/>
                  </a:solidFill>
                  <a:latin typeface="Open Sauce"/>
                </a:rPr>
                <a:t> </a:t>
              </a:r>
              <a:r>
                <a:rPr lang="en-US" sz="1899" spc="37" dirty="0" err="1">
                  <a:solidFill>
                    <a:srgbClr val="1A3B29"/>
                  </a:solidFill>
                  <a:latin typeface="Open Sauce"/>
                </a:rPr>
                <a:t>farkındalığı</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buna</a:t>
              </a:r>
              <a:r>
                <a:rPr lang="en-US" sz="1899" spc="37" dirty="0">
                  <a:solidFill>
                    <a:srgbClr val="1A3B29"/>
                  </a:solidFill>
                  <a:latin typeface="Open Sauce"/>
                </a:rPr>
                <a:t> </a:t>
              </a:r>
              <a:r>
                <a:rPr lang="en-US" sz="1899" spc="37" dirty="0" err="1">
                  <a:solidFill>
                    <a:srgbClr val="1A3B29"/>
                  </a:solidFill>
                  <a:latin typeface="Open Sauce"/>
                </a:rPr>
                <a:t>uygun</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hareket</a:t>
              </a:r>
              <a:r>
                <a:rPr lang="en-US" sz="1899" spc="37" dirty="0">
                  <a:solidFill>
                    <a:srgbClr val="1A3B29"/>
                  </a:solidFill>
                  <a:latin typeface="Open Sauce"/>
                </a:rPr>
                <a:t> </a:t>
              </a:r>
              <a:r>
                <a:rPr lang="en-US" sz="1899" spc="37" dirty="0" err="1">
                  <a:solidFill>
                    <a:srgbClr val="1A3B29"/>
                  </a:solidFill>
                  <a:latin typeface="Open Sauce"/>
                </a:rPr>
                <a:t>etmek</a:t>
              </a:r>
              <a:r>
                <a:rPr lang="en-US" sz="1899" spc="37" dirty="0">
                  <a:solidFill>
                    <a:srgbClr val="1A3B29"/>
                  </a:solidFill>
                  <a:latin typeface="Open Sauce"/>
                </a:rPr>
                <a:t>,</a:t>
              </a:r>
            </a:p>
            <a:p>
              <a:pPr marL="410209" lvl="1" indent="-205105">
                <a:lnSpc>
                  <a:spcPts val="2659"/>
                </a:lnSpc>
                <a:buFont typeface="Arial"/>
                <a:buChar char="•"/>
              </a:pPr>
              <a:r>
                <a:rPr lang="en-US" sz="1899" spc="37" dirty="0">
                  <a:solidFill>
                    <a:srgbClr val="1A3B29"/>
                  </a:solidFill>
                  <a:latin typeface="Open Sauce"/>
                </a:rPr>
                <a:t>Her </a:t>
              </a:r>
              <a:r>
                <a:rPr lang="en-US" sz="1899" spc="37" dirty="0" err="1">
                  <a:solidFill>
                    <a:srgbClr val="1A3B29"/>
                  </a:solidFill>
                  <a:latin typeface="Open Sauce"/>
                </a:rPr>
                <a:t>çocuğu</a:t>
              </a:r>
              <a:r>
                <a:rPr lang="en-US" sz="1899" spc="37" dirty="0">
                  <a:solidFill>
                    <a:srgbClr val="1A3B29"/>
                  </a:solidFill>
                  <a:latin typeface="Open Sauce"/>
                </a:rPr>
                <a:t> </a:t>
              </a:r>
              <a:r>
                <a:rPr lang="en-US" sz="1899" spc="37" dirty="0" err="1">
                  <a:solidFill>
                    <a:srgbClr val="1A3B29"/>
                  </a:solidFill>
                  <a:latin typeface="Open Sauce"/>
                </a:rPr>
                <a:t>bir</a:t>
              </a:r>
              <a:r>
                <a:rPr lang="en-US" sz="1899" spc="37" dirty="0">
                  <a:solidFill>
                    <a:srgbClr val="1A3B29"/>
                  </a:solidFill>
                  <a:latin typeface="Open Sauce"/>
                </a:rPr>
                <a:t> </a:t>
              </a:r>
              <a:r>
                <a:rPr lang="en-US" sz="1899" spc="37" dirty="0" err="1">
                  <a:solidFill>
                    <a:srgbClr val="1A3B29"/>
                  </a:solidFill>
                  <a:latin typeface="Open Sauce"/>
                </a:rPr>
                <a:t>birey</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tanımak</a:t>
              </a:r>
              <a:r>
                <a:rPr lang="en-US" sz="1899" spc="37" dirty="0">
                  <a:solidFill>
                    <a:srgbClr val="1A3B29"/>
                  </a:solidFill>
                  <a:latin typeface="Open Sauce"/>
                </a:rPr>
                <a:t>, </a:t>
              </a:r>
              <a:r>
                <a:rPr lang="en-US" sz="1899" spc="37" dirty="0" err="1">
                  <a:solidFill>
                    <a:srgbClr val="1A3B29"/>
                  </a:solidFill>
                  <a:latin typeface="Open Sauce"/>
                </a:rPr>
                <a:t>yaşama</a:t>
              </a:r>
              <a:r>
                <a:rPr lang="en-US" sz="1899" spc="37" dirty="0">
                  <a:solidFill>
                    <a:srgbClr val="1A3B29"/>
                  </a:solidFill>
                  <a:latin typeface="Open Sauce"/>
                </a:rPr>
                <a:t>, </a:t>
              </a:r>
              <a:r>
                <a:rPr lang="en-US" sz="1899" spc="37" dirty="0" err="1">
                  <a:solidFill>
                    <a:srgbClr val="1A3B29"/>
                  </a:solidFill>
                  <a:latin typeface="Open Sauce"/>
                </a:rPr>
                <a:t>gelişme</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korunma</a:t>
              </a:r>
              <a:r>
                <a:rPr lang="en-US" sz="1899" spc="37" dirty="0">
                  <a:solidFill>
                    <a:srgbClr val="1A3B29"/>
                  </a:solidFill>
                  <a:latin typeface="Open Sauce"/>
                </a:rPr>
                <a:t> </a:t>
              </a:r>
              <a:r>
                <a:rPr lang="en-US" sz="1899" spc="37" dirty="0" err="1">
                  <a:solidFill>
                    <a:srgbClr val="1A3B29"/>
                  </a:solidFill>
                  <a:latin typeface="Open Sauce"/>
                </a:rPr>
                <a:t>haklarına</a:t>
              </a:r>
              <a:r>
                <a:rPr lang="en-US" sz="1899" spc="37" dirty="0">
                  <a:solidFill>
                    <a:srgbClr val="1A3B29"/>
                  </a:solidFill>
                  <a:latin typeface="Open Sauce"/>
                </a:rPr>
                <a:t> </a:t>
              </a:r>
              <a:r>
                <a:rPr lang="en-US" sz="1899" spc="37" dirty="0" err="1">
                  <a:solidFill>
                    <a:srgbClr val="1A3B29"/>
                  </a:solidFill>
                  <a:latin typeface="Open Sauce"/>
                </a:rPr>
                <a:t>saygı</a:t>
              </a:r>
              <a:r>
                <a:rPr lang="en-US" sz="1899" spc="37" dirty="0">
                  <a:solidFill>
                    <a:srgbClr val="1A3B29"/>
                  </a:solidFill>
                  <a:latin typeface="Open Sauce"/>
                </a:rPr>
                <a:t> </a:t>
              </a:r>
              <a:r>
                <a:rPr lang="en-US" sz="1899" spc="37" dirty="0" err="1">
                  <a:solidFill>
                    <a:srgbClr val="1A3B29"/>
                  </a:solidFill>
                  <a:latin typeface="Open Sauce"/>
                </a:rPr>
                <a:t>duymak</a:t>
              </a:r>
              <a:r>
                <a:rPr lang="en-US" sz="1899" spc="37" dirty="0">
                  <a:solidFill>
                    <a:srgbClr val="1A3B29"/>
                  </a:solidFill>
                  <a:latin typeface="Open Sauce"/>
                </a:rPr>
                <a:t>, her </a:t>
              </a:r>
              <a:r>
                <a:rPr lang="en-US" sz="1899" spc="37" dirty="0" err="1">
                  <a:solidFill>
                    <a:srgbClr val="1A3B29"/>
                  </a:solidFill>
                  <a:latin typeface="Open Sauce"/>
                </a:rPr>
                <a:t>türlü</a:t>
              </a:r>
              <a:r>
                <a:rPr lang="en-US" sz="1899" spc="37" dirty="0">
                  <a:solidFill>
                    <a:srgbClr val="1A3B29"/>
                  </a:solidFill>
                  <a:latin typeface="Open Sauce"/>
                </a:rPr>
                <a:t> </a:t>
              </a:r>
              <a:r>
                <a:rPr lang="en-US" sz="1899" spc="37" dirty="0" err="1">
                  <a:solidFill>
                    <a:srgbClr val="1A3B29"/>
                  </a:solidFill>
                  <a:latin typeface="Open Sauce"/>
                </a:rPr>
                <a:t>psikolojik</a:t>
              </a:r>
              <a:r>
                <a:rPr lang="en-US" sz="1899" spc="37" dirty="0">
                  <a:solidFill>
                    <a:srgbClr val="1A3B29"/>
                  </a:solidFill>
                  <a:latin typeface="Open Sauce"/>
                </a:rPr>
                <a:t>, </a:t>
              </a:r>
              <a:r>
                <a:rPr lang="en-US" sz="1899" spc="37" dirty="0" err="1">
                  <a:solidFill>
                    <a:srgbClr val="1A3B29"/>
                  </a:solidFill>
                  <a:latin typeface="Open Sauce"/>
                </a:rPr>
                <a:t>fiziksel</a:t>
              </a:r>
              <a:r>
                <a:rPr lang="en-US" sz="1899" spc="37" dirty="0">
                  <a:solidFill>
                    <a:srgbClr val="1A3B29"/>
                  </a:solidFill>
                  <a:latin typeface="Open Sauce"/>
                </a:rPr>
                <a:t>, </a:t>
              </a:r>
              <a:r>
                <a:rPr lang="en-US" sz="1899" spc="37" dirty="0" err="1">
                  <a:solidFill>
                    <a:srgbClr val="1A3B29"/>
                  </a:solidFill>
                  <a:latin typeface="Open Sauce"/>
                </a:rPr>
                <a:t>ticari</a:t>
              </a:r>
              <a:r>
                <a:rPr lang="en-US" sz="1899" spc="37" dirty="0">
                  <a:solidFill>
                    <a:srgbClr val="1A3B29"/>
                  </a:solidFill>
                  <a:latin typeface="Open Sauce"/>
                </a:rPr>
                <a:t> vb. </a:t>
              </a:r>
              <a:r>
                <a:rPr lang="en-US" sz="1899" spc="37" dirty="0" err="1">
                  <a:solidFill>
                    <a:srgbClr val="1A3B29"/>
                  </a:solidFill>
                  <a:latin typeface="Open Sauce"/>
                </a:rPr>
                <a:t>sömürüye</a:t>
              </a:r>
              <a:r>
                <a:rPr lang="en-US" sz="1899" spc="37" dirty="0">
                  <a:solidFill>
                    <a:srgbClr val="1A3B29"/>
                  </a:solidFill>
                  <a:latin typeface="Open Sauce"/>
                </a:rPr>
                <a:t> </a:t>
              </a:r>
              <a:r>
                <a:rPr lang="en-US" sz="1899" spc="37" dirty="0" err="1">
                  <a:solidFill>
                    <a:srgbClr val="1A3B29"/>
                  </a:solidFill>
                  <a:latin typeface="Open Sauce"/>
                </a:rPr>
                <a:t>karşı</a:t>
              </a:r>
              <a:r>
                <a:rPr lang="en-US" sz="1899" spc="37" dirty="0">
                  <a:solidFill>
                    <a:srgbClr val="1A3B29"/>
                  </a:solidFill>
                  <a:latin typeface="Open Sauce"/>
                </a:rPr>
                <a:t> </a:t>
              </a:r>
              <a:r>
                <a:rPr lang="en-US" sz="1899" spc="37" dirty="0" err="1">
                  <a:solidFill>
                    <a:srgbClr val="1A3B29"/>
                  </a:solidFill>
                  <a:latin typeface="Open Sauce"/>
                </a:rPr>
                <a:t>gözetmek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korumak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fizyolojik</a:t>
              </a:r>
              <a:r>
                <a:rPr lang="en-US" sz="1899" spc="37" dirty="0">
                  <a:solidFill>
                    <a:srgbClr val="1A3B29"/>
                  </a:solidFill>
                  <a:latin typeface="Open Sauce"/>
                </a:rPr>
                <a:t>, </a:t>
              </a:r>
              <a:r>
                <a:rPr lang="en-US" sz="1899" spc="37" dirty="0" err="1">
                  <a:solidFill>
                    <a:srgbClr val="1A3B29"/>
                  </a:solidFill>
                  <a:latin typeface="Open Sauce"/>
                </a:rPr>
                <a:t>psikolojik</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olumsuz</a:t>
              </a:r>
              <a:r>
                <a:rPr lang="en-US" sz="1899" spc="37" dirty="0">
                  <a:solidFill>
                    <a:srgbClr val="1A3B29"/>
                  </a:solidFill>
                  <a:latin typeface="Open Sauce"/>
                </a:rPr>
                <a:t> </a:t>
              </a:r>
              <a:r>
                <a:rPr lang="en-US" sz="1899" spc="37" dirty="0" err="1">
                  <a:solidFill>
                    <a:srgbClr val="1A3B29"/>
                  </a:solidFill>
                  <a:latin typeface="Open Sauce"/>
                </a:rPr>
                <a:t>etki</a:t>
              </a:r>
              <a:r>
                <a:rPr lang="en-US" sz="1899" spc="37" dirty="0">
                  <a:solidFill>
                    <a:srgbClr val="1A3B29"/>
                  </a:solidFill>
                  <a:latin typeface="Open Sauce"/>
                </a:rPr>
                <a:t> </a:t>
              </a:r>
              <a:r>
                <a:rPr lang="en-US" sz="1899" spc="37" dirty="0" err="1">
                  <a:solidFill>
                    <a:srgbClr val="1A3B29"/>
                  </a:solidFill>
                  <a:latin typeface="Open Sauce"/>
                </a:rPr>
                <a:t>görecekleri</a:t>
              </a:r>
              <a:r>
                <a:rPr lang="en-US" sz="1899" spc="37" dirty="0">
                  <a:solidFill>
                    <a:srgbClr val="1A3B29"/>
                  </a:solidFill>
                  <a:latin typeface="Open Sauce"/>
                </a:rPr>
                <a:t> her </a:t>
              </a:r>
              <a:r>
                <a:rPr lang="en-US" sz="1899" spc="37" dirty="0" err="1">
                  <a:solidFill>
                    <a:srgbClr val="1A3B29"/>
                  </a:solidFill>
                  <a:latin typeface="Open Sauce"/>
                </a:rPr>
                <a:t>türlü</a:t>
              </a:r>
              <a:r>
                <a:rPr lang="en-US" sz="1899" spc="37" dirty="0">
                  <a:solidFill>
                    <a:srgbClr val="1A3B29"/>
                  </a:solidFill>
                  <a:latin typeface="Open Sauce"/>
                </a:rPr>
                <a:t> </a:t>
              </a:r>
              <a:r>
                <a:rPr lang="en-US" sz="1899" spc="37" dirty="0" err="1">
                  <a:solidFill>
                    <a:srgbClr val="1A3B29"/>
                  </a:solidFill>
                  <a:latin typeface="Open Sauce"/>
                </a:rPr>
                <a:t>yaklaşım</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istismardan</a:t>
              </a:r>
              <a:r>
                <a:rPr lang="en-US" sz="1899" spc="37" dirty="0">
                  <a:solidFill>
                    <a:srgbClr val="1A3B29"/>
                  </a:solidFill>
                  <a:latin typeface="Open Sauce"/>
                </a:rPr>
                <a:t> </a:t>
              </a:r>
              <a:r>
                <a:rPr lang="en-US" sz="1899" spc="37" dirty="0" err="1">
                  <a:solidFill>
                    <a:srgbClr val="1A3B29"/>
                  </a:solidFill>
                  <a:latin typeface="Open Sauce"/>
                </a:rPr>
                <a:t>uzak</a:t>
              </a:r>
              <a:r>
                <a:rPr lang="en-US" sz="1899" spc="37" dirty="0">
                  <a:solidFill>
                    <a:srgbClr val="1A3B29"/>
                  </a:solidFill>
                  <a:latin typeface="Open Sauce"/>
                </a:rPr>
                <a:t> </a:t>
              </a:r>
              <a:r>
                <a:rPr lang="en-US" sz="1899" spc="37" dirty="0" err="1">
                  <a:solidFill>
                    <a:srgbClr val="1A3B29"/>
                  </a:solidFill>
                  <a:latin typeface="Open Sauce"/>
                </a:rPr>
                <a:t>tutulması</a:t>
              </a:r>
              <a:r>
                <a:rPr lang="en-US" sz="1899" spc="37" dirty="0">
                  <a:solidFill>
                    <a:srgbClr val="1A3B29"/>
                  </a:solidFill>
                  <a:latin typeface="Open Sauce"/>
                </a:rPr>
                <a:t> </a:t>
              </a:r>
              <a:r>
                <a:rPr lang="en-US" sz="1899" spc="37" dirty="0" err="1">
                  <a:solidFill>
                    <a:srgbClr val="1A3B29"/>
                  </a:solidFill>
                  <a:latin typeface="Open Sauce"/>
                </a:rPr>
                <a:t>gerektiğinin</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iletişimde</a:t>
              </a:r>
              <a:r>
                <a:rPr lang="en-US" sz="1899" spc="37" dirty="0">
                  <a:solidFill>
                    <a:srgbClr val="1A3B29"/>
                  </a:solidFill>
                  <a:latin typeface="Open Sauce"/>
                </a:rPr>
                <a:t> </a:t>
              </a:r>
              <a:r>
                <a:rPr lang="en-US" sz="1899" spc="37" dirty="0" err="1">
                  <a:solidFill>
                    <a:srgbClr val="1A3B29"/>
                  </a:solidFill>
                  <a:latin typeface="Open Sauce"/>
                </a:rPr>
                <a:t>hassasiyet</a:t>
              </a:r>
              <a:r>
                <a:rPr lang="en-US" sz="1899" spc="37" dirty="0">
                  <a:solidFill>
                    <a:srgbClr val="1A3B29"/>
                  </a:solidFill>
                  <a:latin typeface="Open Sauce"/>
                </a:rPr>
                <a:t> </a:t>
              </a:r>
              <a:r>
                <a:rPr lang="en-US" sz="1899" spc="37" dirty="0" err="1">
                  <a:solidFill>
                    <a:srgbClr val="1A3B29"/>
                  </a:solidFill>
                  <a:latin typeface="Open Sauce"/>
                </a:rPr>
                <a:t>gösterilmesi</a:t>
              </a:r>
              <a:r>
                <a:rPr lang="en-US" sz="1899" spc="37" dirty="0">
                  <a:solidFill>
                    <a:srgbClr val="1A3B29"/>
                  </a:solidFill>
                  <a:latin typeface="Open Sauce"/>
                </a:rPr>
                <a:t> </a:t>
              </a:r>
              <a:r>
                <a:rPr lang="en-US" sz="1899" spc="37" dirty="0" err="1">
                  <a:solidFill>
                    <a:srgbClr val="1A3B29"/>
                  </a:solidFill>
                  <a:latin typeface="Open Sauce"/>
                </a:rPr>
                <a:t>gerektiğinin</a:t>
              </a:r>
              <a:r>
                <a:rPr lang="en-US" sz="1899" spc="37" dirty="0">
                  <a:solidFill>
                    <a:srgbClr val="1A3B29"/>
                  </a:solidFill>
                  <a:latin typeface="Open Sauce"/>
                </a:rPr>
                <a:t> </a:t>
              </a:r>
              <a:r>
                <a:rPr lang="en-US" sz="1899" spc="37" dirty="0" err="1">
                  <a:solidFill>
                    <a:srgbClr val="1A3B29"/>
                  </a:solidFill>
                  <a:latin typeface="Open Sauce"/>
                </a:rPr>
                <a:t>farkında</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hareket</a:t>
              </a:r>
              <a:r>
                <a:rPr lang="en-US" sz="1899" spc="37" dirty="0">
                  <a:solidFill>
                    <a:srgbClr val="1A3B29"/>
                  </a:solidFill>
                  <a:latin typeface="Open Sauce"/>
                </a:rPr>
                <a:t> </a:t>
              </a:r>
              <a:r>
                <a:rPr lang="en-US" sz="1899" spc="37" dirty="0" err="1">
                  <a:solidFill>
                    <a:srgbClr val="1A3B29"/>
                  </a:solidFill>
                  <a:latin typeface="Open Sauce"/>
                </a:rPr>
                <a:t>etmek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Tesis</a:t>
              </a:r>
              <a:r>
                <a:rPr lang="en-US" sz="1899" spc="37" dirty="0">
                  <a:solidFill>
                    <a:srgbClr val="1A3B29"/>
                  </a:solidFill>
                  <a:latin typeface="Open Sauce"/>
                </a:rPr>
                <a:t> </a:t>
              </a:r>
              <a:r>
                <a:rPr lang="en-US" sz="1899" spc="37" dirty="0" err="1">
                  <a:solidFill>
                    <a:srgbClr val="1A3B29"/>
                  </a:solidFill>
                  <a:latin typeface="Open Sauce"/>
                </a:rPr>
                <a:t>içerisinde</a:t>
              </a:r>
              <a:r>
                <a:rPr lang="en-US" sz="1899" spc="37" dirty="0">
                  <a:solidFill>
                    <a:srgbClr val="1A3B29"/>
                  </a:solidFill>
                  <a:latin typeface="Open Sauce"/>
                </a:rPr>
                <a:t> </a:t>
              </a: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gelişimine</a:t>
              </a:r>
              <a:r>
                <a:rPr lang="en-US" sz="1899" spc="37" dirty="0">
                  <a:solidFill>
                    <a:srgbClr val="1A3B29"/>
                  </a:solidFill>
                  <a:latin typeface="Open Sauce"/>
                </a:rPr>
                <a:t> </a:t>
              </a:r>
              <a:r>
                <a:rPr lang="en-US" sz="1899" spc="37" dirty="0" err="1">
                  <a:solidFill>
                    <a:srgbClr val="1A3B29"/>
                  </a:solidFill>
                  <a:latin typeface="Open Sauce"/>
                </a:rPr>
                <a:t>katkıda</a:t>
              </a:r>
              <a:r>
                <a:rPr lang="en-US" sz="1899" spc="37" dirty="0">
                  <a:solidFill>
                    <a:srgbClr val="1A3B29"/>
                  </a:solidFill>
                  <a:latin typeface="Open Sauce"/>
                </a:rPr>
                <a:t> </a:t>
              </a:r>
              <a:r>
                <a:rPr lang="en-US" sz="1899" spc="37" dirty="0" err="1">
                  <a:solidFill>
                    <a:srgbClr val="1A3B29"/>
                  </a:solidFill>
                  <a:latin typeface="Open Sauce"/>
                </a:rPr>
                <a:t>bulunan</a:t>
              </a:r>
              <a:r>
                <a:rPr lang="en-US" sz="1899" spc="37" dirty="0">
                  <a:solidFill>
                    <a:srgbClr val="1A3B29"/>
                  </a:solidFill>
                  <a:latin typeface="Open Sauce"/>
                </a:rPr>
                <a:t>, </a:t>
              </a:r>
              <a:r>
                <a:rPr lang="en-US" sz="1899" spc="37" dirty="0" err="1">
                  <a:solidFill>
                    <a:srgbClr val="1A3B29"/>
                  </a:solidFill>
                  <a:latin typeface="Open Sauce"/>
                </a:rPr>
                <a:t>düşünce</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isteklerini</a:t>
              </a:r>
              <a:r>
                <a:rPr lang="en-US" sz="1899" spc="37" dirty="0">
                  <a:solidFill>
                    <a:srgbClr val="1A3B29"/>
                  </a:solidFill>
                  <a:latin typeface="Open Sauce"/>
                </a:rPr>
                <a:t>, </a:t>
              </a:r>
              <a:r>
                <a:rPr lang="en-US" sz="1899" spc="37" dirty="0" err="1">
                  <a:solidFill>
                    <a:srgbClr val="1A3B29"/>
                  </a:solidFill>
                  <a:latin typeface="Open Sauce"/>
                </a:rPr>
                <a:t>duygularını</a:t>
              </a:r>
              <a:r>
                <a:rPr lang="en-US" sz="1899" spc="37" dirty="0">
                  <a:solidFill>
                    <a:srgbClr val="1A3B29"/>
                  </a:solidFill>
                  <a:latin typeface="Open Sauce"/>
                </a:rPr>
                <a:t> </a:t>
              </a:r>
              <a:r>
                <a:rPr lang="en-US" sz="1899" spc="37" dirty="0" err="1">
                  <a:solidFill>
                    <a:srgbClr val="1A3B29"/>
                  </a:solidFill>
                  <a:latin typeface="Open Sauce"/>
                </a:rPr>
                <a:t>rahatça</a:t>
              </a:r>
              <a:r>
                <a:rPr lang="en-US" sz="1899" spc="37" dirty="0">
                  <a:solidFill>
                    <a:srgbClr val="1A3B29"/>
                  </a:solidFill>
                  <a:latin typeface="Open Sauce"/>
                </a:rPr>
                <a:t> </a:t>
              </a:r>
              <a:r>
                <a:rPr lang="en-US" sz="1899" spc="37" dirty="0" err="1">
                  <a:solidFill>
                    <a:srgbClr val="1A3B29"/>
                  </a:solidFill>
                  <a:latin typeface="Open Sauce"/>
                </a:rPr>
                <a:t>ifade</a:t>
              </a:r>
              <a:r>
                <a:rPr lang="en-US" sz="1899" spc="37" dirty="0">
                  <a:solidFill>
                    <a:srgbClr val="1A3B29"/>
                  </a:solidFill>
                  <a:latin typeface="Open Sauce"/>
                </a:rPr>
                <a:t> </a:t>
              </a:r>
              <a:r>
                <a:rPr lang="en-US" sz="1899" spc="37" dirty="0" err="1">
                  <a:solidFill>
                    <a:srgbClr val="1A3B29"/>
                  </a:solidFill>
                  <a:latin typeface="Open Sauce"/>
                </a:rPr>
                <a:t>edebilecekleri</a:t>
              </a:r>
              <a:r>
                <a:rPr lang="en-US" sz="1899" spc="37" dirty="0">
                  <a:solidFill>
                    <a:srgbClr val="1A3B29"/>
                  </a:solidFill>
                  <a:latin typeface="Open Sauce"/>
                </a:rPr>
                <a:t>, </a:t>
              </a:r>
              <a:r>
                <a:rPr lang="en-US" sz="1899" spc="37" dirty="0" err="1">
                  <a:solidFill>
                    <a:srgbClr val="1A3B29"/>
                  </a:solidFill>
                  <a:latin typeface="Open Sauce"/>
                </a:rPr>
                <a:t>kendilerini</a:t>
              </a:r>
              <a:r>
                <a:rPr lang="en-US" sz="1899" spc="37" dirty="0">
                  <a:solidFill>
                    <a:srgbClr val="1A3B29"/>
                  </a:solidFill>
                  <a:latin typeface="Open Sauce"/>
                </a:rPr>
                <a:t> </a:t>
              </a:r>
              <a:r>
                <a:rPr lang="en-US" sz="1899" spc="37" dirty="0" err="1">
                  <a:solidFill>
                    <a:srgbClr val="1A3B29"/>
                  </a:solidFill>
                  <a:latin typeface="Open Sauce"/>
                </a:rPr>
                <a:t>özgür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rahat</a:t>
              </a:r>
              <a:r>
                <a:rPr lang="en-US" sz="1899" spc="37" dirty="0">
                  <a:solidFill>
                    <a:srgbClr val="1A3B29"/>
                  </a:solidFill>
                  <a:latin typeface="Open Sauce"/>
                </a:rPr>
                <a:t> </a:t>
              </a:r>
              <a:r>
                <a:rPr lang="en-US" sz="1899" spc="37" dirty="0" err="1">
                  <a:solidFill>
                    <a:srgbClr val="1A3B29"/>
                  </a:solidFill>
                  <a:latin typeface="Open Sauce"/>
                </a:rPr>
                <a:t>hissedecekleri</a:t>
              </a:r>
              <a:r>
                <a:rPr lang="en-US" sz="1899" spc="37" dirty="0">
                  <a:solidFill>
                    <a:srgbClr val="1A3B29"/>
                  </a:solidFill>
                  <a:latin typeface="Open Sauce"/>
                </a:rPr>
                <a:t> </a:t>
              </a:r>
              <a:r>
                <a:rPr lang="en-US" sz="1899" spc="37" dirty="0" err="1">
                  <a:solidFill>
                    <a:srgbClr val="1A3B29"/>
                  </a:solidFill>
                  <a:latin typeface="Open Sauce"/>
                </a:rPr>
                <a:t>ortamlar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imkânlar</a:t>
              </a:r>
              <a:r>
                <a:rPr lang="en-US" sz="1899" spc="37" dirty="0">
                  <a:solidFill>
                    <a:srgbClr val="1A3B29"/>
                  </a:solidFill>
                  <a:latin typeface="Open Sauce"/>
                </a:rPr>
                <a:t> </a:t>
              </a:r>
              <a:r>
                <a:rPr lang="en-US" sz="1899" spc="37" dirty="0" err="1">
                  <a:solidFill>
                    <a:srgbClr val="1A3B29"/>
                  </a:solidFill>
                  <a:latin typeface="Open Sauce"/>
                </a:rPr>
                <a:t>sunmak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personelimize</a:t>
              </a:r>
              <a:r>
                <a:rPr lang="en-US" sz="1899" spc="37" dirty="0">
                  <a:solidFill>
                    <a:srgbClr val="1A3B29"/>
                  </a:solidFill>
                  <a:latin typeface="Open Sauce"/>
                </a:rPr>
                <a:t> </a:t>
              </a: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grupların</a:t>
              </a:r>
              <a:r>
                <a:rPr lang="en-US" sz="1899" spc="37" dirty="0">
                  <a:solidFill>
                    <a:srgbClr val="1A3B29"/>
                  </a:solidFill>
                  <a:latin typeface="Open Sauce"/>
                </a:rPr>
                <a:t> </a:t>
              </a:r>
              <a:r>
                <a:rPr lang="en-US" sz="1899" spc="37" dirty="0" err="1">
                  <a:solidFill>
                    <a:srgbClr val="1A3B29"/>
                  </a:solidFill>
                  <a:latin typeface="Open Sauce"/>
                </a:rPr>
                <a:t>korunması</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konularında</a:t>
              </a:r>
              <a:r>
                <a:rPr lang="en-US" sz="1899" spc="37" dirty="0">
                  <a:solidFill>
                    <a:srgbClr val="1A3B29"/>
                  </a:solidFill>
                  <a:latin typeface="Open Sauce"/>
                </a:rPr>
                <a:t> </a:t>
              </a:r>
              <a:r>
                <a:rPr lang="en-US" sz="1899" spc="37" dirty="0" err="1">
                  <a:solidFill>
                    <a:srgbClr val="1A3B29"/>
                  </a:solidFill>
                  <a:latin typeface="Open Sauce"/>
                </a:rPr>
                <a:t>bilgi</a:t>
              </a:r>
              <a:r>
                <a:rPr lang="en-US" sz="1899" spc="37" dirty="0">
                  <a:solidFill>
                    <a:srgbClr val="1A3B29"/>
                  </a:solidFill>
                  <a:latin typeface="Open Sauce"/>
                </a:rPr>
                <a:t> </a:t>
              </a:r>
              <a:r>
                <a:rPr lang="en-US" sz="1899" spc="37" dirty="0" err="1">
                  <a:solidFill>
                    <a:srgbClr val="1A3B29"/>
                  </a:solidFill>
                  <a:latin typeface="Open Sauce"/>
                </a:rPr>
                <a:t>sahibi</a:t>
              </a:r>
              <a:r>
                <a:rPr lang="en-US" sz="1899" spc="37" dirty="0">
                  <a:solidFill>
                    <a:srgbClr val="1A3B29"/>
                  </a:solidFill>
                  <a:latin typeface="Open Sauce"/>
                </a:rPr>
                <a:t> </a:t>
              </a:r>
              <a:r>
                <a:rPr lang="en-US" sz="1899" spc="37" dirty="0" err="1">
                  <a:solidFill>
                    <a:srgbClr val="1A3B29"/>
                  </a:solidFill>
                  <a:latin typeface="Open Sauce"/>
                </a:rPr>
                <a:t>olmasını</a:t>
              </a:r>
              <a:r>
                <a:rPr lang="en-US" sz="1899" spc="37" dirty="0">
                  <a:solidFill>
                    <a:srgbClr val="1A3B29"/>
                  </a:solidFill>
                  <a:latin typeface="Open Sauce"/>
                </a:rPr>
                <a:t> </a:t>
              </a:r>
              <a:r>
                <a:rPr lang="en-US" sz="1899" spc="37" dirty="0" err="1">
                  <a:solidFill>
                    <a:srgbClr val="1A3B29"/>
                  </a:solidFill>
                  <a:latin typeface="Open Sauce"/>
                </a:rPr>
                <a:t>sağlamak</a:t>
              </a:r>
              <a:r>
                <a:rPr lang="en-US" sz="1899" spc="37" dirty="0">
                  <a:solidFill>
                    <a:srgbClr val="1A3B29"/>
                  </a:solidFill>
                  <a:latin typeface="Open Sauce"/>
                </a:rPr>
                <a:t> </a:t>
              </a:r>
              <a:r>
                <a:rPr lang="en-US" sz="1899" spc="37" dirty="0" err="1">
                  <a:solidFill>
                    <a:srgbClr val="1A3B29"/>
                  </a:solidFill>
                  <a:latin typeface="Open Sauce"/>
                </a:rPr>
                <a:t>için</a:t>
              </a:r>
              <a:r>
                <a:rPr lang="en-US" sz="1899" spc="37" dirty="0">
                  <a:solidFill>
                    <a:srgbClr val="1A3B29"/>
                  </a:solidFill>
                  <a:latin typeface="Open Sauce"/>
                </a:rPr>
                <a:t> </a:t>
              </a:r>
              <a:r>
                <a:rPr lang="en-US" sz="1899" spc="37" dirty="0" err="1">
                  <a:solidFill>
                    <a:srgbClr val="1A3B29"/>
                  </a:solidFill>
                  <a:latin typeface="Open Sauce"/>
                </a:rPr>
                <a:t>düzenli</a:t>
              </a:r>
              <a:r>
                <a:rPr lang="en-US" sz="1899" spc="37" dirty="0">
                  <a:solidFill>
                    <a:srgbClr val="1A3B29"/>
                  </a:solidFill>
                  <a:latin typeface="Open Sauce"/>
                </a:rPr>
                <a:t> </a:t>
              </a:r>
              <a:r>
                <a:rPr lang="en-US" sz="1899" spc="37" dirty="0" err="1">
                  <a:solidFill>
                    <a:srgbClr val="1A3B29"/>
                  </a:solidFill>
                  <a:latin typeface="Open Sauce"/>
                </a:rPr>
                <a:t>eğitimler</a:t>
              </a:r>
              <a:r>
                <a:rPr lang="en-US" sz="1899" spc="37" dirty="0">
                  <a:solidFill>
                    <a:srgbClr val="1A3B29"/>
                  </a:solidFill>
                  <a:latin typeface="Open Sauce"/>
                </a:rPr>
                <a:t> </a:t>
              </a:r>
              <a:r>
                <a:rPr lang="en-US" sz="1899" spc="37" dirty="0" err="1">
                  <a:solidFill>
                    <a:srgbClr val="1A3B29"/>
                  </a:solidFill>
                  <a:latin typeface="Open Sauce"/>
                </a:rPr>
                <a:t>vermek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sürekli</a:t>
              </a:r>
              <a:r>
                <a:rPr lang="en-US" sz="1899" spc="37" dirty="0">
                  <a:solidFill>
                    <a:srgbClr val="1A3B29"/>
                  </a:solidFill>
                  <a:latin typeface="Open Sauce"/>
                </a:rPr>
                <a:t> </a:t>
              </a:r>
              <a:r>
                <a:rPr lang="en-US" sz="1899" spc="37" dirty="0" err="1">
                  <a:solidFill>
                    <a:srgbClr val="1A3B29"/>
                  </a:solidFill>
                  <a:latin typeface="Open Sauce"/>
                </a:rPr>
                <a:t>gelişimlerini</a:t>
              </a:r>
              <a:r>
                <a:rPr lang="en-US" sz="1899" spc="37" dirty="0">
                  <a:solidFill>
                    <a:srgbClr val="1A3B29"/>
                  </a:solidFill>
                  <a:latin typeface="Open Sauce"/>
                </a:rPr>
                <a:t> </a:t>
              </a:r>
              <a:r>
                <a:rPr lang="en-US" sz="1899" spc="37" dirty="0" err="1">
                  <a:solidFill>
                    <a:srgbClr val="1A3B29"/>
                  </a:solidFill>
                  <a:latin typeface="Open Sauce"/>
                </a:rPr>
                <a:t>sağlamak</a:t>
              </a:r>
              <a:r>
                <a:rPr lang="en-US" sz="1899" spc="37" dirty="0">
                  <a:solidFill>
                    <a:srgbClr val="1A3B29"/>
                  </a:solidFill>
                  <a:latin typeface="Open Sauce"/>
                </a:rPr>
                <a:t> </a:t>
              </a:r>
              <a:r>
                <a:rPr lang="en-US" sz="1899" spc="37" dirty="0" err="1">
                  <a:solidFill>
                    <a:srgbClr val="1A3B29"/>
                  </a:solidFill>
                  <a:latin typeface="Open Sauce"/>
                </a:rPr>
                <a:t>amaçlarımızdandır</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Birleşmiş</a:t>
              </a:r>
              <a:r>
                <a:rPr lang="en-US" sz="1899" spc="37" dirty="0">
                  <a:solidFill>
                    <a:srgbClr val="1A3B29"/>
                  </a:solidFill>
                  <a:latin typeface="Open Sauce"/>
                </a:rPr>
                <a:t> </a:t>
              </a:r>
              <a:r>
                <a:rPr lang="en-US" sz="1899" spc="37" dirty="0" err="1">
                  <a:solidFill>
                    <a:srgbClr val="1A3B29"/>
                  </a:solidFill>
                  <a:latin typeface="Open Sauce"/>
                </a:rPr>
                <a:t>Milletler</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Sözleşmesi</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Anayasamızda</a:t>
              </a:r>
              <a:r>
                <a:rPr lang="en-US" sz="1899" spc="37" dirty="0">
                  <a:solidFill>
                    <a:srgbClr val="1A3B29"/>
                  </a:solidFill>
                  <a:latin typeface="Open Sauce"/>
                </a:rPr>
                <a:t> </a:t>
              </a:r>
              <a:r>
                <a:rPr lang="en-US" sz="1899" spc="37" dirty="0" err="1">
                  <a:solidFill>
                    <a:srgbClr val="1A3B29"/>
                  </a:solidFill>
                  <a:latin typeface="Open Sauce"/>
                </a:rPr>
                <a:t>yer</a:t>
              </a:r>
              <a:r>
                <a:rPr lang="en-US" sz="1899" spc="37" dirty="0">
                  <a:solidFill>
                    <a:srgbClr val="1A3B29"/>
                  </a:solidFill>
                  <a:latin typeface="Open Sauce"/>
                </a:rPr>
                <a:t> </a:t>
              </a:r>
              <a:r>
                <a:rPr lang="en-US" sz="1899" spc="37" dirty="0" err="1">
                  <a:solidFill>
                    <a:srgbClr val="1A3B29"/>
                  </a:solidFill>
                  <a:latin typeface="Open Sauce"/>
                </a:rPr>
                <a:t>alan</a:t>
              </a:r>
              <a:r>
                <a:rPr lang="en-US" sz="1899" spc="37" dirty="0">
                  <a:solidFill>
                    <a:srgbClr val="1A3B29"/>
                  </a:solidFill>
                  <a:latin typeface="Open Sauce"/>
                </a:rPr>
                <a:t> </a:t>
              </a:r>
              <a:r>
                <a:rPr lang="en-US" sz="1899" spc="37" dirty="0" err="1">
                  <a:solidFill>
                    <a:srgbClr val="1A3B29"/>
                  </a:solidFill>
                  <a:latin typeface="Open Sauce"/>
                </a:rPr>
                <a:t>Sosyal</a:t>
              </a:r>
              <a:r>
                <a:rPr lang="en-US" sz="1899" spc="37" dirty="0">
                  <a:solidFill>
                    <a:srgbClr val="1A3B29"/>
                  </a:solidFill>
                  <a:latin typeface="Open Sauce"/>
                </a:rPr>
                <a:t> </a:t>
              </a:r>
              <a:r>
                <a:rPr lang="en-US" sz="1899" spc="37" dirty="0" err="1">
                  <a:solidFill>
                    <a:srgbClr val="1A3B29"/>
                  </a:solidFill>
                  <a:latin typeface="Open Sauce"/>
                </a:rPr>
                <a:t>Devlet</a:t>
              </a:r>
              <a:r>
                <a:rPr lang="en-US" sz="1899" spc="37" dirty="0">
                  <a:solidFill>
                    <a:srgbClr val="1A3B29"/>
                  </a:solidFill>
                  <a:latin typeface="Open Sauce"/>
                </a:rPr>
                <a:t> </a:t>
              </a:r>
              <a:r>
                <a:rPr lang="en-US" sz="1899" spc="37" dirty="0" err="1">
                  <a:solidFill>
                    <a:srgbClr val="1A3B29"/>
                  </a:solidFill>
                  <a:latin typeface="Open Sauce"/>
                </a:rPr>
                <a:t>anlayışı</a:t>
              </a:r>
              <a:r>
                <a:rPr lang="en-US" sz="1899" spc="37" dirty="0">
                  <a:solidFill>
                    <a:srgbClr val="1A3B29"/>
                  </a:solidFill>
                  <a:latin typeface="Open Sauce"/>
                </a:rPr>
                <a:t> </a:t>
              </a:r>
              <a:r>
                <a:rPr lang="en-US" sz="1899" spc="37" dirty="0" err="1">
                  <a:solidFill>
                    <a:srgbClr val="1A3B29"/>
                  </a:solidFill>
                  <a:latin typeface="Open Sauce"/>
                </a:rPr>
                <a:t>çerçevesinde</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yasal</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idari</a:t>
              </a:r>
              <a:r>
                <a:rPr lang="en-US" sz="1899" spc="37" dirty="0">
                  <a:solidFill>
                    <a:srgbClr val="1A3B29"/>
                  </a:solidFill>
                  <a:latin typeface="Open Sauce"/>
                </a:rPr>
                <a:t> </a:t>
              </a:r>
              <a:r>
                <a:rPr lang="en-US" sz="1899" spc="37" dirty="0" err="1">
                  <a:solidFill>
                    <a:srgbClr val="1A3B29"/>
                  </a:solidFill>
                  <a:latin typeface="Open Sauce"/>
                </a:rPr>
                <a:t>önlemleri</a:t>
              </a:r>
              <a:r>
                <a:rPr lang="en-US" sz="1899" spc="37" dirty="0">
                  <a:solidFill>
                    <a:srgbClr val="1A3B29"/>
                  </a:solidFill>
                  <a:latin typeface="Open Sauce"/>
                </a:rPr>
                <a:t> </a:t>
              </a:r>
              <a:r>
                <a:rPr lang="en-US" sz="1899" spc="37" dirty="0" err="1">
                  <a:solidFill>
                    <a:srgbClr val="1A3B29"/>
                  </a:solidFill>
                  <a:latin typeface="Open Sauce"/>
                </a:rPr>
                <a:t>almak</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koşulları</a:t>
              </a:r>
              <a:r>
                <a:rPr lang="en-US" sz="1899" spc="37" dirty="0">
                  <a:solidFill>
                    <a:srgbClr val="1A3B29"/>
                  </a:solidFill>
                  <a:latin typeface="Open Sauce"/>
                </a:rPr>
                <a:t> </a:t>
              </a:r>
              <a:r>
                <a:rPr lang="en-US" sz="1899" spc="37" dirty="0" err="1">
                  <a:solidFill>
                    <a:srgbClr val="1A3B29"/>
                  </a:solidFill>
                  <a:latin typeface="Open Sauce"/>
                </a:rPr>
                <a:t>iyileştirmek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çocukları</a:t>
              </a:r>
              <a:r>
                <a:rPr lang="en-US" sz="1899" spc="37" dirty="0">
                  <a:solidFill>
                    <a:srgbClr val="1A3B29"/>
                  </a:solidFill>
                  <a:latin typeface="Open Sauce"/>
                </a:rPr>
                <a:t> </a:t>
              </a:r>
              <a:r>
                <a:rPr lang="en-US" sz="1899" spc="37" dirty="0" err="1">
                  <a:solidFill>
                    <a:srgbClr val="1A3B29"/>
                  </a:solidFill>
                  <a:latin typeface="Open Sauce"/>
                </a:rPr>
                <a:t>hayata</a:t>
              </a:r>
              <a:r>
                <a:rPr lang="en-US" sz="1899" spc="37" dirty="0">
                  <a:solidFill>
                    <a:srgbClr val="1A3B29"/>
                  </a:solidFill>
                  <a:latin typeface="Open Sauce"/>
                </a:rPr>
                <a:t> </a:t>
              </a:r>
              <a:r>
                <a:rPr lang="en-US" sz="1899" spc="37" dirty="0" err="1">
                  <a:solidFill>
                    <a:srgbClr val="1A3B29"/>
                  </a:solidFill>
                  <a:latin typeface="Open Sauce"/>
                </a:rPr>
                <a:t>daha</a:t>
              </a:r>
              <a:r>
                <a:rPr lang="en-US" sz="1899" spc="37" dirty="0">
                  <a:solidFill>
                    <a:srgbClr val="1A3B29"/>
                  </a:solidFill>
                  <a:latin typeface="Open Sauce"/>
                </a:rPr>
                <a:t> </a:t>
              </a:r>
              <a:r>
                <a:rPr lang="en-US" sz="1899" spc="37" dirty="0" err="1">
                  <a:solidFill>
                    <a:srgbClr val="1A3B29"/>
                  </a:solidFill>
                  <a:latin typeface="Open Sauce"/>
                </a:rPr>
                <a:t>etkin</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mutlu</a:t>
              </a:r>
              <a:r>
                <a:rPr lang="en-US" sz="1899" spc="37" dirty="0">
                  <a:solidFill>
                    <a:srgbClr val="1A3B29"/>
                  </a:solidFill>
                  <a:latin typeface="Open Sauce"/>
                </a:rPr>
                <a:t> </a:t>
              </a:r>
              <a:r>
                <a:rPr lang="en-US" sz="1899" spc="37" dirty="0" err="1">
                  <a:solidFill>
                    <a:srgbClr val="1A3B29"/>
                  </a:solidFill>
                  <a:latin typeface="Open Sauce"/>
                </a:rPr>
                <a:t>katılımlarının</a:t>
              </a:r>
              <a:r>
                <a:rPr lang="en-US" sz="1899" spc="37" dirty="0">
                  <a:solidFill>
                    <a:srgbClr val="1A3B29"/>
                  </a:solidFill>
                  <a:latin typeface="Open Sauce"/>
                </a:rPr>
                <a:t> </a:t>
              </a:r>
              <a:r>
                <a:rPr lang="en-US" sz="1899" spc="37" dirty="0" err="1">
                  <a:solidFill>
                    <a:srgbClr val="1A3B29"/>
                  </a:solidFill>
                  <a:latin typeface="Open Sauce"/>
                </a:rPr>
                <a:t>sağlanmasına</a:t>
              </a:r>
              <a:r>
                <a:rPr lang="en-US" sz="1899" spc="37" dirty="0">
                  <a:solidFill>
                    <a:srgbClr val="1A3B29"/>
                  </a:solidFill>
                  <a:latin typeface="Open Sauce"/>
                </a:rPr>
                <a:t> </a:t>
              </a:r>
              <a:r>
                <a:rPr lang="en-US" sz="1899" spc="37" dirty="0" err="1">
                  <a:solidFill>
                    <a:srgbClr val="1A3B29"/>
                  </a:solidFill>
                  <a:latin typeface="Open Sauce"/>
                </a:rPr>
                <a:t>destek</a:t>
              </a:r>
              <a:r>
                <a:rPr lang="en-US" sz="1899" spc="37" dirty="0">
                  <a:solidFill>
                    <a:srgbClr val="1A3B29"/>
                  </a:solidFill>
                  <a:latin typeface="Open Sauce"/>
                </a:rPr>
                <a:t> </a:t>
              </a:r>
              <a:r>
                <a:rPr lang="en-US" sz="1899" spc="37" dirty="0" err="1">
                  <a:solidFill>
                    <a:srgbClr val="1A3B29"/>
                  </a:solidFill>
                  <a:latin typeface="Open Sauce"/>
                </a:rPr>
                <a:t>olmaktayız</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katıldıkları</a:t>
              </a:r>
              <a:r>
                <a:rPr lang="en-US" sz="1899" spc="37" dirty="0">
                  <a:solidFill>
                    <a:srgbClr val="1A3B29"/>
                  </a:solidFill>
                  <a:latin typeface="Open Sauce"/>
                </a:rPr>
                <a:t> </a:t>
              </a:r>
              <a:r>
                <a:rPr lang="en-US" sz="1899" spc="37" dirty="0" err="1">
                  <a:solidFill>
                    <a:srgbClr val="1A3B29"/>
                  </a:solidFill>
                  <a:latin typeface="Open Sauce"/>
                </a:rPr>
                <a:t>aktivitelerde</a:t>
              </a:r>
              <a:r>
                <a:rPr lang="en-US" sz="1899" spc="37" dirty="0">
                  <a:solidFill>
                    <a:srgbClr val="1A3B29"/>
                  </a:solidFill>
                  <a:latin typeface="Open Sauce"/>
                </a:rPr>
                <a:t> </a:t>
              </a:r>
              <a:r>
                <a:rPr lang="en-US" sz="1899" spc="37" dirty="0" err="1">
                  <a:solidFill>
                    <a:srgbClr val="1A3B29"/>
                  </a:solidFill>
                  <a:latin typeface="Open Sauce"/>
                </a:rPr>
                <a:t>yetişkin</a:t>
              </a:r>
              <a:r>
                <a:rPr lang="en-US" sz="1899" spc="37" dirty="0">
                  <a:solidFill>
                    <a:srgbClr val="1A3B29"/>
                  </a:solidFill>
                  <a:latin typeface="Open Sauce"/>
                </a:rPr>
                <a:t> </a:t>
              </a:r>
              <a:r>
                <a:rPr lang="en-US" sz="1899" spc="37" dirty="0" err="1">
                  <a:solidFill>
                    <a:srgbClr val="1A3B29"/>
                  </a:solidFill>
                  <a:latin typeface="Open Sauce"/>
                </a:rPr>
                <a:t>gözetimi</a:t>
              </a:r>
              <a:r>
                <a:rPr lang="en-US" sz="1899" spc="37" dirty="0">
                  <a:solidFill>
                    <a:srgbClr val="1A3B29"/>
                  </a:solidFill>
                  <a:latin typeface="Open Sauce"/>
                </a:rPr>
                <a:t> </a:t>
              </a:r>
              <a:r>
                <a:rPr lang="en-US" sz="1899" spc="37" dirty="0" err="1">
                  <a:solidFill>
                    <a:srgbClr val="1A3B29"/>
                  </a:solidFill>
                  <a:latin typeface="Open Sauce"/>
                </a:rPr>
                <a:t>altında</a:t>
              </a:r>
              <a:r>
                <a:rPr lang="en-US" sz="1899" spc="37" dirty="0">
                  <a:solidFill>
                    <a:srgbClr val="1A3B29"/>
                  </a:solidFill>
                  <a:latin typeface="Open Sauce"/>
                </a:rPr>
                <a:t> </a:t>
              </a:r>
              <a:r>
                <a:rPr lang="en-US" sz="1899" spc="37" dirty="0" err="1">
                  <a:solidFill>
                    <a:srgbClr val="1A3B29"/>
                  </a:solidFill>
                  <a:latin typeface="Open Sauce"/>
                </a:rPr>
                <a:t>olduklarından</a:t>
              </a:r>
              <a:r>
                <a:rPr lang="en-US" sz="1899" spc="37" dirty="0">
                  <a:solidFill>
                    <a:srgbClr val="1A3B29"/>
                  </a:solidFill>
                  <a:latin typeface="Open Sauce"/>
                </a:rPr>
                <a:t> </a:t>
              </a:r>
              <a:r>
                <a:rPr lang="en-US" sz="1899" spc="37" dirty="0" err="1">
                  <a:solidFill>
                    <a:srgbClr val="1A3B29"/>
                  </a:solidFill>
                  <a:latin typeface="Open Sauce"/>
                </a:rPr>
                <a:t>emin</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çocuklar</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ilgili</a:t>
              </a:r>
              <a:r>
                <a:rPr lang="en-US" sz="1899" spc="37" dirty="0">
                  <a:solidFill>
                    <a:srgbClr val="1A3B29"/>
                  </a:solidFill>
                  <a:latin typeface="Open Sauce"/>
                </a:rPr>
                <a:t> </a:t>
              </a:r>
              <a:r>
                <a:rPr lang="en-US" sz="1899" spc="37" dirty="0" err="1">
                  <a:solidFill>
                    <a:srgbClr val="1A3B29"/>
                  </a:solidFill>
                  <a:latin typeface="Open Sauce"/>
                </a:rPr>
                <a:t>şüpheli</a:t>
              </a:r>
              <a:r>
                <a:rPr lang="en-US" sz="1899" spc="37" dirty="0">
                  <a:solidFill>
                    <a:srgbClr val="1A3B29"/>
                  </a:solidFill>
                  <a:latin typeface="Open Sauce"/>
                </a:rPr>
                <a:t> </a:t>
              </a:r>
              <a:r>
                <a:rPr lang="en-US" sz="1899" spc="37" dirty="0" err="1">
                  <a:solidFill>
                    <a:srgbClr val="1A3B29"/>
                  </a:solidFill>
                  <a:latin typeface="Open Sauce"/>
                </a:rPr>
                <a:t>eylemlere</a:t>
              </a:r>
              <a:r>
                <a:rPr lang="en-US" sz="1899" spc="37" dirty="0">
                  <a:solidFill>
                    <a:srgbClr val="1A3B29"/>
                  </a:solidFill>
                  <a:latin typeface="Open Sauce"/>
                </a:rPr>
                <a:t> </a:t>
              </a:r>
              <a:r>
                <a:rPr lang="en-US" sz="1899" spc="37" dirty="0" err="1">
                  <a:solidFill>
                    <a:srgbClr val="1A3B29"/>
                  </a:solidFill>
                  <a:latin typeface="Open Sauce"/>
                </a:rPr>
                <a:t>şahit</a:t>
              </a:r>
              <a:r>
                <a:rPr lang="en-US" sz="1899" spc="37" dirty="0">
                  <a:solidFill>
                    <a:srgbClr val="1A3B29"/>
                  </a:solidFill>
                  <a:latin typeface="Open Sauce"/>
                </a:rPr>
                <a:t> </a:t>
              </a:r>
              <a:r>
                <a:rPr lang="en-US" sz="1899" spc="37" dirty="0" err="1">
                  <a:solidFill>
                    <a:srgbClr val="1A3B29"/>
                  </a:solidFill>
                  <a:latin typeface="Open Sauce"/>
                </a:rPr>
                <a:t>olduğumuzda</a:t>
              </a:r>
              <a:r>
                <a:rPr lang="en-US" sz="1899" spc="37" dirty="0">
                  <a:solidFill>
                    <a:srgbClr val="1A3B29"/>
                  </a:solidFill>
                  <a:latin typeface="Open Sauce"/>
                </a:rPr>
                <a:t> </a:t>
              </a:r>
              <a:r>
                <a:rPr lang="en-US" sz="1899" spc="37" dirty="0" err="1">
                  <a:solidFill>
                    <a:srgbClr val="1A3B29"/>
                  </a:solidFill>
                  <a:latin typeface="Open Sauce"/>
                </a:rPr>
                <a:t>öncelikle</a:t>
              </a:r>
              <a:r>
                <a:rPr lang="en-US" sz="1899" spc="37" dirty="0">
                  <a:solidFill>
                    <a:srgbClr val="1A3B29"/>
                  </a:solidFill>
                  <a:latin typeface="Open Sauce"/>
                </a:rPr>
                <a:t> </a:t>
              </a:r>
              <a:r>
                <a:rPr lang="en-US" sz="1899" spc="37" dirty="0" err="1">
                  <a:solidFill>
                    <a:srgbClr val="1A3B29"/>
                  </a:solidFill>
                  <a:latin typeface="Open Sauce"/>
                </a:rPr>
                <a:t>otel</a:t>
              </a:r>
              <a:r>
                <a:rPr lang="en-US" sz="1899" spc="37" dirty="0">
                  <a:solidFill>
                    <a:srgbClr val="1A3B29"/>
                  </a:solidFill>
                  <a:latin typeface="Open Sauce"/>
                </a:rPr>
                <a:t> </a:t>
              </a:r>
              <a:r>
                <a:rPr lang="en-US" sz="1899" spc="37" dirty="0" err="1">
                  <a:solidFill>
                    <a:srgbClr val="1A3B29"/>
                  </a:solidFill>
                  <a:latin typeface="Open Sauce"/>
                </a:rPr>
                <a:t>yönetimine</a:t>
              </a:r>
              <a:r>
                <a:rPr lang="en-US" sz="1899" spc="37" dirty="0">
                  <a:solidFill>
                    <a:srgbClr val="1A3B29"/>
                  </a:solidFill>
                  <a:latin typeface="Open Sauce"/>
                </a:rPr>
                <a:t> </a:t>
              </a:r>
              <a:r>
                <a:rPr lang="en-US" sz="1899" spc="37" dirty="0" err="1">
                  <a:solidFill>
                    <a:srgbClr val="1A3B29"/>
                  </a:solidFill>
                  <a:latin typeface="Open Sauce"/>
                </a:rPr>
                <a:t>bilgi</a:t>
              </a:r>
              <a:r>
                <a:rPr lang="en-US" sz="1899" spc="37" dirty="0">
                  <a:solidFill>
                    <a:srgbClr val="1A3B29"/>
                  </a:solidFill>
                  <a:latin typeface="Open Sauce"/>
                </a:rPr>
                <a:t> </a:t>
              </a:r>
              <a:r>
                <a:rPr lang="en-US" sz="1899" spc="37" dirty="0" err="1">
                  <a:solidFill>
                    <a:srgbClr val="1A3B29"/>
                  </a:solidFill>
                  <a:latin typeface="Open Sauce"/>
                </a:rPr>
                <a:t>vermek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görüldüğü</a:t>
              </a:r>
              <a:r>
                <a:rPr lang="en-US" sz="1899" spc="37" dirty="0">
                  <a:solidFill>
                    <a:srgbClr val="1A3B29"/>
                  </a:solidFill>
                  <a:latin typeface="Open Sauce"/>
                </a:rPr>
                <a:t> </a:t>
              </a:r>
              <a:r>
                <a:rPr lang="en-US" sz="1899" spc="37" dirty="0" err="1">
                  <a:solidFill>
                    <a:srgbClr val="1A3B29"/>
                  </a:solidFill>
                  <a:latin typeface="Open Sauce"/>
                </a:rPr>
                <a:t>durumlarda</a:t>
              </a:r>
              <a:r>
                <a:rPr lang="en-US" sz="1899" spc="37" dirty="0">
                  <a:solidFill>
                    <a:srgbClr val="1A3B29"/>
                  </a:solidFill>
                  <a:latin typeface="Open Sauce"/>
                </a:rPr>
                <a:t> </a:t>
              </a:r>
              <a:r>
                <a:rPr lang="en-US" sz="1899" spc="37" dirty="0" err="1">
                  <a:solidFill>
                    <a:srgbClr val="1A3B29"/>
                  </a:solidFill>
                  <a:latin typeface="Open Sauce"/>
                </a:rPr>
                <a:t>kolluk</a:t>
              </a:r>
              <a:r>
                <a:rPr lang="en-US" sz="1899" spc="37" dirty="0">
                  <a:solidFill>
                    <a:srgbClr val="1A3B29"/>
                  </a:solidFill>
                  <a:latin typeface="Open Sauce"/>
                </a:rPr>
                <a:t> </a:t>
              </a:r>
              <a:r>
                <a:rPr lang="en-US" sz="1899" spc="37" dirty="0" err="1">
                  <a:solidFill>
                    <a:srgbClr val="1A3B29"/>
                  </a:solidFill>
                  <a:latin typeface="Open Sauce"/>
                </a:rPr>
                <a:t>kuvvetlerini</a:t>
              </a:r>
              <a:r>
                <a:rPr lang="en-US" sz="1899" spc="37" dirty="0">
                  <a:solidFill>
                    <a:srgbClr val="1A3B29"/>
                  </a:solidFill>
                  <a:latin typeface="Open Sauce"/>
                </a:rPr>
                <a:t> </a:t>
              </a:r>
              <a:r>
                <a:rPr lang="en-US" sz="1899" spc="37" dirty="0" err="1">
                  <a:solidFill>
                    <a:srgbClr val="1A3B29"/>
                  </a:solidFill>
                  <a:latin typeface="Open Sauce"/>
                </a:rPr>
                <a:t>bilgilendirmekteyiz</a:t>
              </a:r>
              <a:r>
                <a:rPr lang="en-US" sz="1899" spc="37" dirty="0">
                  <a:solidFill>
                    <a:srgbClr val="1A3B29"/>
                  </a:solidFill>
                  <a:latin typeface="Open Sauce"/>
                </a:rPr>
                <a:t>.</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857676"/>
            <a:ext cx="15340929" cy="9059351"/>
            <a:chOff x="0" y="-123825"/>
            <a:chExt cx="20454571" cy="12079134"/>
          </a:xfrm>
        </p:grpSpPr>
        <p:sp>
          <p:nvSpPr>
            <p:cNvPr id="3" name="TextBox 3"/>
            <p:cNvSpPr txBox="1"/>
            <p:nvPr/>
          </p:nvSpPr>
          <p:spPr>
            <a:xfrm>
              <a:off x="0" y="-123825"/>
              <a:ext cx="20454571" cy="1538883"/>
            </a:xfrm>
            <a:prstGeom prst="rect">
              <a:avLst/>
            </a:prstGeom>
          </p:spPr>
          <p:txBody>
            <a:bodyPr lIns="0" tIns="0" rIns="0" bIns="0" rtlCol="0" anchor="t">
              <a:spAutoFit/>
            </a:bodyPr>
            <a:lstStyle/>
            <a:p>
              <a:pPr>
                <a:lnSpc>
                  <a:spcPts val="8960"/>
                </a:lnSpc>
              </a:pPr>
              <a:r>
                <a:rPr lang="en-US" sz="6400" dirty="0" err="1">
                  <a:solidFill>
                    <a:srgbClr val="1A3B29"/>
                  </a:solidFill>
                  <a:latin typeface="Open Sauce Heavy"/>
                </a:rPr>
                <a:t>Kalite</a:t>
              </a:r>
              <a:r>
                <a:rPr lang="en-US" sz="6400" dirty="0">
                  <a:solidFill>
                    <a:srgbClr val="1A3B29"/>
                  </a:solidFill>
                  <a:latin typeface="Open Sauce Heavy"/>
                </a:rPr>
                <a:t> </a:t>
              </a:r>
              <a:r>
                <a:rPr lang="en-US" sz="6400" dirty="0" err="1">
                  <a:solidFill>
                    <a:srgbClr val="1A3B29"/>
                  </a:solidFill>
                  <a:latin typeface="Open Sauce Heavy"/>
                </a:rPr>
                <a:t>Politikamız</a:t>
              </a:r>
              <a:r>
                <a:rPr lang="en-US" sz="6400" dirty="0">
                  <a:solidFill>
                    <a:srgbClr val="1A3B29"/>
                  </a:solidFill>
                  <a:latin typeface="Open Sauce Heavy"/>
                </a:rPr>
                <a:t> </a:t>
              </a:r>
            </a:p>
          </p:txBody>
        </p:sp>
        <p:sp>
          <p:nvSpPr>
            <p:cNvPr id="4" name="TextBox 4"/>
            <p:cNvSpPr txBox="1"/>
            <p:nvPr/>
          </p:nvSpPr>
          <p:spPr>
            <a:xfrm>
              <a:off x="0" y="2202556"/>
              <a:ext cx="20454571" cy="9752753"/>
            </a:xfrm>
            <a:prstGeom prst="rect">
              <a:avLst/>
            </a:prstGeom>
          </p:spPr>
          <p:txBody>
            <a:bodyPr lIns="0" tIns="0" rIns="0" bIns="0" rtlCol="0" anchor="t">
              <a:spAutoFit/>
            </a:bodyPr>
            <a:lstStyle/>
            <a:p>
              <a:pPr marL="410209" lvl="1" indent="-205105">
                <a:lnSpc>
                  <a:spcPts val="2659"/>
                </a:lnSpc>
                <a:buFont typeface="Arial"/>
                <a:buChar char="•"/>
              </a:pPr>
              <a:r>
                <a:rPr lang="en-US" sz="1899" spc="37">
                  <a:solidFill>
                    <a:srgbClr val="1A3B29"/>
                  </a:solidFill>
                  <a:latin typeface="Open Sauce Italics"/>
                </a:rPr>
                <a:t>Misafir çalışan ve diğer taraflardan gelebilecek tüm öneri, istek ve şikâyetleri değerlendirerek tüm çalışanlarımıza duyurup en üst düzeyde memnuniyet sağlamayı,</a:t>
              </a:r>
            </a:p>
            <a:p>
              <a:pPr marL="410209" lvl="1" indent="-205105">
                <a:lnSpc>
                  <a:spcPts val="2659"/>
                </a:lnSpc>
                <a:buFont typeface="Arial"/>
                <a:buChar char="•"/>
              </a:pPr>
              <a:r>
                <a:rPr lang="en-US" sz="1899" spc="37">
                  <a:solidFill>
                    <a:srgbClr val="1A3B29"/>
                  </a:solidFill>
                  <a:latin typeface="Open Sauce Italics"/>
                </a:rPr>
                <a:t>Yasal, düzenleyici gerekliliklere göre güvenilir gıda üretmeyi,</a:t>
              </a:r>
            </a:p>
            <a:p>
              <a:pPr marL="410209" lvl="1" indent="-205105">
                <a:lnSpc>
                  <a:spcPts val="2659"/>
                </a:lnSpc>
                <a:buFont typeface="Arial"/>
                <a:buChar char="•"/>
              </a:pPr>
              <a:r>
                <a:rPr lang="en-US" sz="1899" spc="37">
                  <a:solidFill>
                    <a:srgbClr val="1A3B29"/>
                  </a:solidFill>
                  <a:latin typeface="Open Sauce Italics"/>
                </a:rPr>
                <a:t>Misafirlerimizin sağlıklı bir şekilde beslenmeleri için tüm besin maddelerini dengeli ve yeter miktarda bulunduran fiziksel, kimyasal ve mikrobiyolojik açıdan temiz gıdalar ile hijyen standartlarını sürekli olarak yükselterek misafirlerimize en iyi hizmeti sunmayı,</a:t>
              </a:r>
            </a:p>
            <a:p>
              <a:pPr marL="410209" lvl="1" indent="-205105">
                <a:lnSpc>
                  <a:spcPts val="2659"/>
                </a:lnSpc>
                <a:buFont typeface="Arial"/>
                <a:buChar char="•"/>
              </a:pPr>
              <a:r>
                <a:rPr lang="en-US" sz="1899" spc="37">
                  <a:solidFill>
                    <a:srgbClr val="1A3B29"/>
                  </a:solidFill>
                  <a:latin typeface="Open Sauce Italics"/>
                </a:rPr>
                <a:t>İşletmemizde gıdaların hammadde alımı, depolanması, hazırlanması ve sunum aşamalarında gıda güvenliği ve hijyen standartları çalışan tüm personel tarafından bilinçli olarak uygulayarak ürün ve hizmet tedarikinde sürdürülebilirlik çerçevesinde yerel ürün ve hizmetlere öncelik vererek bölge halkına sosyal ve ekonomik fayda sağlamayı ve halka olan olumsuz etkileri en aza indirmeyi,</a:t>
              </a:r>
            </a:p>
            <a:p>
              <a:pPr marL="410209" lvl="1" indent="-205105">
                <a:lnSpc>
                  <a:spcPts val="2659"/>
                </a:lnSpc>
                <a:buFont typeface="Arial"/>
                <a:buChar char="•"/>
              </a:pPr>
              <a:r>
                <a:rPr lang="en-US" sz="1899" spc="37">
                  <a:solidFill>
                    <a:srgbClr val="1A3B29"/>
                  </a:solidFill>
                  <a:latin typeface="Open Sauce"/>
                </a:rPr>
                <a:t>İş </a:t>
              </a:r>
              <a:r>
                <a:rPr lang="en-US" sz="1899" spc="37">
                  <a:solidFill>
                    <a:srgbClr val="1A3B29"/>
                  </a:solidFill>
                  <a:latin typeface="Open Sauce Italics"/>
                </a:rPr>
                <a:t>sağlığı ve güvenliği konusunda sıfır kaza ilkesiyle çalışarak, yaralanmaların ve sağlık bozulmalarının önlenmesi için güvenli ve sağlıklı çalışma koşullarının sağlanmasını,</a:t>
              </a:r>
            </a:p>
            <a:p>
              <a:pPr marL="410209" lvl="1" indent="-205105">
                <a:lnSpc>
                  <a:spcPts val="2659"/>
                </a:lnSpc>
                <a:buFont typeface="Arial"/>
                <a:buChar char="•"/>
              </a:pPr>
              <a:r>
                <a:rPr lang="en-US" sz="1899" spc="37">
                  <a:solidFill>
                    <a:srgbClr val="1A3B29"/>
                  </a:solidFill>
                  <a:latin typeface="Open Sauce Italics"/>
                </a:rPr>
                <a:t>Sorumlu olduğumuz tüm yasal ve düzenleyici gereklilikler ile uygulanabilir, karşılıklı onaylanan ilgili taraflarımızın şartlarına uymayı, yükümlülüklerimizi yerine getirmeyi, bu uyum ve gereklilikler hakkında çalışanlarımızın ve tüm ilgili taraflarımızın farkındalığını artırmayı,</a:t>
              </a:r>
            </a:p>
            <a:p>
              <a:pPr marL="410209" lvl="1" indent="-205105">
                <a:lnSpc>
                  <a:spcPts val="2659"/>
                </a:lnSpc>
                <a:buFont typeface="Arial"/>
                <a:buChar char="•"/>
              </a:pPr>
              <a:r>
                <a:rPr lang="en-US" sz="1899" spc="37">
                  <a:solidFill>
                    <a:srgbClr val="1A3B29"/>
                  </a:solidFill>
                  <a:latin typeface="Open Sauce Italics"/>
                </a:rPr>
                <a:t>Eğitim çalışmalarımızla; Gıda Güvenliği, İş Sağlığı ve Güvenliği, Çevre Koruma Faaliyetleri, Misafir ve Kalite odaklı hizmet anlayışını kurumsal kültürümüzün bir parçası haline getirmeyi,</a:t>
              </a:r>
            </a:p>
            <a:p>
              <a:pPr marL="410209" lvl="1" indent="-205105">
                <a:lnSpc>
                  <a:spcPts val="2659"/>
                </a:lnSpc>
                <a:buFont typeface="Arial"/>
                <a:buChar char="•"/>
              </a:pPr>
              <a:r>
                <a:rPr lang="en-US" sz="1899" spc="37">
                  <a:solidFill>
                    <a:srgbClr val="1A3B29"/>
                  </a:solidFill>
                  <a:latin typeface="Open Sauce Italics"/>
                </a:rPr>
                <a:t>Misafirlerimiz, tüm çalışan ve çalışan temsilcilerimizin danışma ve katılımları için gerekli şartları sağlayarak tüm ilgili taraflarımızla kurduğumuz etkin iletişim yöntemleri ile hizmet ve süreçlerimizi, yönetim sistemlerimizi sürekli iyileştirilmeyi,</a:t>
              </a:r>
            </a:p>
            <a:p>
              <a:pPr marL="410209" lvl="1" indent="-205105">
                <a:lnSpc>
                  <a:spcPts val="2659"/>
                </a:lnSpc>
                <a:buFont typeface="Arial"/>
                <a:buChar char="•"/>
              </a:pPr>
              <a:r>
                <a:rPr lang="en-US" sz="1899" spc="37">
                  <a:solidFill>
                    <a:srgbClr val="1A3B29"/>
                  </a:solidFill>
                  <a:latin typeface="Open Sauce Italics"/>
                </a:rPr>
                <a:t>Turizm sektöründe büyüme hedeflerimiz için yürüttüğümüz tüm faaliyetlerde sürekli iyileştirmeyi, çevresel, sosyal ve kültürel etkileri dikkate alarak etkili ve sürdürülebilir bir hizmet vermeyi taahhüt ediyoruz.</a:t>
              </a:r>
            </a:p>
            <a:p>
              <a:pPr>
                <a:lnSpc>
                  <a:spcPts val="2660"/>
                </a:lnSpc>
              </a:pPr>
              <a:endParaRPr lang="en-US" sz="1899" spc="37">
                <a:solidFill>
                  <a:srgbClr val="1A3B29"/>
                </a:solidFill>
                <a:latin typeface="Open Sauce Italics"/>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537081"/>
            <a:ext cx="15734453" cy="9212837"/>
            <a:chOff x="0" y="0"/>
            <a:chExt cx="20979271" cy="12283783"/>
          </a:xfrm>
        </p:grpSpPr>
        <p:sp>
          <p:nvSpPr>
            <p:cNvPr id="3" name="TextBox 3"/>
            <p:cNvSpPr txBox="1"/>
            <p:nvPr/>
          </p:nvSpPr>
          <p:spPr>
            <a:xfrm>
              <a:off x="0" y="-114300"/>
              <a:ext cx="20979271" cy="1272216"/>
            </a:xfrm>
            <a:prstGeom prst="rect">
              <a:avLst/>
            </a:prstGeom>
          </p:spPr>
          <p:txBody>
            <a:bodyPr lIns="0" tIns="0" rIns="0" bIns="0" rtlCol="0" anchor="t">
              <a:spAutoFit/>
            </a:bodyPr>
            <a:lstStyle/>
            <a:p>
              <a:pPr>
                <a:lnSpc>
                  <a:spcPts val="8014"/>
                </a:lnSpc>
              </a:pPr>
              <a:r>
                <a:rPr lang="en-US" sz="5724" dirty="0" err="1">
                  <a:solidFill>
                    <a:srgbClr val="1A3B29"/>
                  </a:solidFill>
                  <a:latin typeface="Open Sauce Heavy"/>
                </a:rPr>
                <a:t>Sürüdürülebilirlik</a:t>
              </a:r>
              <a:r>
                <a:rPr lang="en-US" sz="5724" dirty="0">
                  <a:solidFill>
                    <a:srgbClr val="1A3B29"/>
                  </a:solidFill>
                  <a:latin typeface="Open Sauce Heavy"/>
                </a:rPr>
                <a:t> </a:t>
              </a:r>
              <a:r>
                <a:rPr lang="en-US" sz="5724" dirty="0" err="1">
                  <a:solidFill>
                    <a:srgbClr val="1A3B29"/>
                  </a:solidFill>
                  <a:latin typeface="Open Sauce Heavy"/>
                </a:rPr>
                <a:t>Politikamız</a:t>
              </a:r>
              <a:r>
                <a:rPr lang="en-US" sz="5724" dirty="0">
                  <a:solidFill>
                    <a:srgbClr val="1A3B29"/>
                  </a:solidFill>
                  <a:latin typeface="Open Sauce Heavy"/>
                </a:rPr>
                <a:t> </a:t>
              </a:r>
            </a:p>
          </p:txBody>
        </p:sp>
        <p:sp>
          <p:nvSpPr>
            <p:cNvPr id="4" name="TextBox 4"/>
            <p:cNvSpPr txBox="1"/>
            <p:nvPr/>
          </p:nvSpPr>
          <p:spPr>
            <a:xfrm>
              <a:off x="0" y="1975583"/>
              <a:ext cx="20979271" cy="10308199"/>
            </a:xfrm>
            <a:prstGeom prst="rect">
              <a:avLst/>
            </a:prstGeom>
          </p:spPr>
          <p:txBody>
            <a:bodyPr lIns="0" tIns="0" rIns="0" bIns="0" rtlCol="0" anchor="t">
              <a:spAutoFit/>
            </a:bodyPr>
            <a:lstStyle/>
            <a:p>
              <a:pPr marL="366913" lvl="1" indent="-183456">
                <a:lnSpc>
                  <a:spcPts val="2379"/>
                </a:lnSpc>
                <a:buFont typeface="Arial"/>
                <a:buChar char="•"/>
              </a:pPr>
              <a:r>
                <a:rPr lang="en-US" sz="1699" spc="33">
                  <a:solidFill>
                    <a:srgbClr val="1A3B29"/>
                  </a:solidFill>
                  <a:latin typeface="Open Sauce Italics"/>
                </a:rPr>
                <a:t>KAİLA HOTELS çevresel değerlerin, yaşam şartlarının korunması ve iyileştirilmesi için, doğal kaynaklardan yararlanmakta olan turizm sektörünün üzerine düşeni yapması gerektiğine inanmaktayız. Bu doğrultuda KAİLA HOTELS’in çevre politikası ile almış olduğu çevre koruma kararlarına paralel olarak çevre koruma çalışmaları yapmaktadır. Tanımlanmış olan çevre boyutlarından yola çıkarak çevre performansı hedefleri takip edilmekte ve sürekli iyileştirme raporlanmaktayız.</a:t>
              </a:r>
            </a:p>
            <a:p>
              <a:pPr marL="366913" lvl="1" indent="-183456">
                <a:lnSpc>
                  <a:spcPts val="2379"/>
                </a:lnSpc>
                <a:buFont typeface="Arial"/>
                <a:buChar char="•"/>
              </a:pPr>
              <a:r>
                <a:rPr lang="en-US" sz="1699" spc="33">
                  <a:solidFill>
                    <a:srgbClr val="1A3B29"/>
                  </a:solidFill>
                  <a:latin typeface="Open Sauce Italics"/>
                </a:rPr>
                <a:t>Konumlandığımız yerleşim biriminde kalkınmayı desteklemek için otelde tüketilen ürünler ve kullanılan malzemelerin Manavgat bölgesinden seçimine özen göstermekle beraber; aynı amaçla, istihdam ettiğimiz personelin de bu bölgeden olmasıyla eğitimli personelimizin sürekliliğini sağlıyor ve hizmet kalitemizi koruyarak misafirlerimiz tarafından tekrar tercih edilirliğimizi arttırıyoruz. Böylelikle geleneksel yaşamın içinde olma şansı buluyoruz ve geleneksel yapıyı destekliyoruz. İyi hizmetin memnun personelden geldiği bilinciyle personelimizle istişare yapmak ve onların görüşlerini alarak sürekli iyileştirmeye katkılarını sağlıyoruz. İstihdam, ilerleme, ödüllendirme sürecinde ayrım yapılmaksızın yönetim pozisyonları dâhil olmak üzere performans analizi yaparak tüm çalışanlarımıza eşit fırsatlar sunuyoruz. Aynı zamanda çalışanlarımızın çalışma haklarına saygı duyuyor, yasal mevzuat hükümleri çerçevesinde takip ediyoruz. </a:t>
              </a:r>
            </a:p>
            <a:p>
              <a:pPr marL="366913" lvl="1" indent="-183456">
                <a:lnSpc>
                  <a:spcPts val="2379"/>
                </a:lnSpc>
                <a:buFont typeface="Arial"/>
                <a:buChar char="•"/>
              </a:pPr>
              <a:r>
                <a:rPr lang="en-US" sz="1699" spc="33">
                  <a:solidFill>
                    <a:srgbClr val="1A3B29"/>
                  </a:solidFill>
                  <a:latin typeface="Open Sauce Italics"/>
                </a:rPr>
                <a:t>Binalarımızı ve konseptimizi tasarlarken, özel ihtiyacı olan misafir ve çalışanlarımızın ihtiyaçlarını düşünüyor, herkes için erişilebilir hizmet anlayışını benimsiyoruz.</a:t>
              </a:r>
            </a:p>
            <a:p>
              <a:pPr marL="366913" lvl="1" indent="-183456">
                <a:lnSpc>
                  <a:spcPts val="2379"/>
                </a:lnSpc>
                <a:buFont typeface="Arial"/>
                <a:buChar char="•"/>
              </a:pPr>
              <a:r>
                <a:rPr lang="en-US" sz="1699" spc="33">
                  <a:solidFill>
                    <a:srgbClr val="1A3B29"/>
                  </a:solidFill>
                  <a:latin typeface="Open Sauce Italics"/>
                </a:rPr>
                <a:t>Tarihi, arkeolojik, kültürel ve manevi öneme sahip yerel/bölgesel mülklerin, alanların ve geleneklerin korunmasına ve gelişmesine katkı sağlıyoruz.</a:t>
              </a:r>
            </a:p>
            <a:p>
              <a:pPr marL="366913" lvl="1" indent="-183456">
                <a:lnSpc>
                  <a:spcPts val="2379"/>
                </a:lnSpc>
                <a:buFont typeface="Arial"/>
                <a:buChar char="•"/>
              </a:pPr>
              <a:r>
                <a:rPr lang="en-US" sz="1699" spc="33">
                  <a:solidFill>
                    <a:srgbClr val="1A3B29"/>
                  </a:solidFill>
                  <a:latin typeface="Open Sauce Italics"/>
                </a:rPr>
                <a:t>Ürün/hizmet alımlarında niteliği ve kalitesini kullanıcılarla değerlendiriyor ve analiz ediyoruz. Tedarikçi seçiminde adil, dürüst ve tarafsız davranıyoruz.</a:t>
              </a:r>
            </a:p>
            <a:p>
              <a:pPr marL="366913" lvl="1" indent="-183456">
                <a:lnSpc>
                  <a:spcPts val="2379"/>
                </a:lnSpc>
                <a:buFont typeface="Arial"/>
                <a:buChar char="•"/>
              </a:pPr>
              <a:r>
                <a:rPr lang="en-US" sz="1699" spc="33">
                  <a:solidFill>
                    <a:srgbClr val="1A3B29"/>
                  </a:solidFill>
                  <a:latin typeface="Open Sauce Italics"/>
                </a:rPr>
                <a:t>İnsan haklarına saygı duyuyor; dil, din, ırk, cinsiyet vb. her türlü ayrımcılığı reddediyoruz. Özel korumalı gruplar ve diğer savunmasız gruplara yönelik, ticari, cinsel veya başka herhangi bir istismar veya tacize karşıyız. Aile içi şiddet ve çocuk istismarına karşı alınacak tedbirleri destekliyoruz.</a:t>
              </a:r>
            </a:p>
            <a:p>
              <a:pPr marL="366913" lvl="1" indent="-183456">
                <a:lnSpc>
                  <a:spcPts val="2379"/>
                </a:lnSpc>
                <a:buFont typeface="Arial"/>
                <a:buChar char="•"/>
              </a:pPr>
              <a:r>
                <a:rPr lang="en-US" sz="1699" spc="33">
                  <a:solidFill>
                    <a:srgbClr val="1A3B29"/>
                  </a:solidFill>
                  <a:latin typeface="Open Sauce Italics"/>
                </a:rPr>
                <a:t>Çocuk işçiliğin kaldırılmasını destekliyoruz. </a:t>
              </a:r>
            </a:p>
            <a:p>
              <a:pPr marL="366913" lvl="1" indent="-183456">
                <a:lnSpc>
                  <a:spcPts val="2379"/>
                </a:lnSpc>
                <a:buFont typeface="Arial"/>
                <a:buChar char="•"/>
              </a:pPr>
              <a:r>
                <a:rPr lang="en-US" sz="1699" spc="33">
                  <a:solidFill>
                    <a:srgbClr val="1A3B29"/>
                  </a:solidFill>
                  <a:latin typeface="Open Sauce Italics"/>
                </a:rPr>
                <a:t>Tüm süreçlerimizi temel değerlerimize bağlı kalarak, uymakla yükümlü olduğumuz yasal ve diğer şartlara uyum anlayışı ile sürekli geliştiriyoruz.</a:t>
              </a:r>
            </a:p>
            <a:p>
              <a:pPr marL="366913" lvl="1" indent="-183456">
                <a:lnSpc>
                  <a:spcPts val="2379"/>
                </a:lnSpc>
                <a:buFont typeface="Arial"/>
                <a:buChar char="•"/>
              </a:pPr>
              <a:r>
                <a:rPr lang="en-US" sz="1699" spc="33">
                  <a:solidFill>
                    <a:srgbClr val="1A3B29"/>
                  </a:solidFill>
                  <a:latin typeface="Open Sauce Italics"/>
                </a:rPr>
                <a:t>Bilgi güvenliği ile ilgili mevzuata uygun hareket ediyor, süreçlerimizi geliştiriyoruz.</a:t>
              </a:r>
            </a:p>
            <a:p>
              <a:pPr marL="366913" lvl="1" indent="-183456">
                <a:lnSpc>
                  <a:spcPts val="2379"/>
                </a:lnSpc>
                <a:buFont typeface="Arial"/>
                <a:buChar char="•"/>
              </a:pPr>
              <a:r>
                <a:rPr lang="en-US" sz="1699" spc="33">
                  <a:solidFill>
                    <a:srgbClr val="1A3B29"/>
                  </a:solidFill>
                  <a:latin typeface="Open Sauce Italics"/>
                </a:rPr>
                <a:t>Sürdürülebilir kalkınma doğrultusunda, Turizm sektöründe öncü, uzun vadeli değer yaratmayı hedefliyoruz</a:t>
              </a:r>
            </a:p>
            <a:p>
              <a:pPr>
                <a:lnSpc>
                  <a:spcPts val="2379"/>
                </a:lnSpc>
              </a:pPr>
              <a:endParaRPr lang="en-US" sz="1699" spc="33">
                <a:solidFill>
                  <a:srgbClr val="1A3B29"/>
                </a:solidFill>
                <a:latin typeface="Open Sauce Italics"/>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427311"/>
            <a:ext cx="15734453" cy="9432378"/>
            <a:chOff x="0" y="0"/>
            <a:chExt cx="20979271" cy="12576504"/>
          </a:xfrm>
        </p:grpSpPr>
        <p:sp>
          <p:nvSpPr>
            <p:cNvPr id="3" name="TextBox 3"/>
            <p:cNvSpPr txBox="1"/>
            <p:nvPr/>
          </p:nvSpPr>
          <p:spPr>
            <a:xfrm>
              <a:off x="0" y="-114300"/>
              <a:ext cx="20979271" cy="1272216"/>
            </a:xfrm>
            <a:prstGeom prst="rect">
              <a:avLst/>
            </a:prstGeom>
          </p:spPr>
          <p:txBody>
            <a:bodyPr lIns="0" tIns="0" rIns="0" bIns="0" rtlCol="0" anchor="t">
              <a:spAutoFit/>
            </a:bodyPr>
            <a:lstStyle/>
            <a:p>
              <a:pPr>
                <a:lnSpc>
                  <a:spcPts val="8014"/>
                </a:lnSpc>
              </a:pPr>
              <a:r>
                <a:rPr lang="en-US" sz="5724" dirty="0" err="1">
                  <a:solidFill>
                    <a:srgbClr val="1A3B29"/>
                  </a:solidFill>
                  <a:latin typeface="Open Sauce Heavy"/>
                </a:rPr>
                <a:t>Çalışan</a:t>
              </a:r>
              <a:r>
                <a:rPr lang="en-US" sz="5724" dirty="0">
                  <a:solidFill>
                    <a:srgbClr val="1A3B29"/>
                  </a:solidFill>
                  <a:latin typeface="Open Sauce Heavy"/>
                </a:rPr>
                <a:t> </a:t>
              </a:r>
              <a:r>
                <a:rPr lang="en-US" sz="5724" dirty="0" err="1">
                  <a:solidFill>
                    <a:srgbClr val="1A3B29"/>
                  </a:solidFill>
                  <a:latin typeface="Open Sauce Heavy"/>
                </a:rPr>
                <a:t>Ve</a:t>
              </a:r>
              <a:r>
                <a:rPr lang="en-US" sz="5724" dirty="0">
                  <a:solidFill>
                    <a:srgbClr val="1A3B29"/>
                  </a:solidFill>
                  <a:latin typeface="Open Sauce Heavy"/>
                </a:rPr>
                <a:t> </a:t>
              </a:r>
              <a:r>
                <a:rPr lang="en-US" sz="5724" dirty="0" err="1">
                  <a:solidFill>
                    <a:srgbClr val="1A3B29"/>
                  </a:solidFill>
                  <a:latin typeface="Open Sauce Heavy"/>
                </a:rPr>
                <a:t>İnsan</a:t>
              </a:r>
              <a:r>
                <a:rPr lang="en-US" sz="5724" dirty="0">
                  <a:solidFill>
                    <a:srgbClr val="1A3B29"/>
                  </a:solidFill>
                  <a:latin typeface="Open Sauce Heavy"/>
                </a:rPr>
                <a:t> </a:t>
              </a:r>
              <a:r>
                <a:rPr lang="en-US" sz="5724" dirty="0" err="1">
                  <a:solidFill>
                    <a:srgbClr val="1A3B29"/>
                  </a:solidFill>
                  <a:latin typeface="Open Sauce Heavy"/>
                </a:rPr>
                <a:t>Hakları</a:t>
              </a:r>
              <a:r>
                <a:rPr lang="en-US" sz="5724" dirty="0">
                  <a:solidFill>
                    <a:srgbClr val="1A3B29"/>
                  </a:solidFill>
                  <a:latin typeface="Open Sauce Heavy"/>
                </a:rPr>
                <a:t> </a:t>
              </a:r>
              <a:r>
                <a:rPr lang="en-US" sz="5724" dirty="0" err="1">
                  <a:solidFill>
                    <a:srgbClr val="1A3B29"/>
                  </a:solidFill>
                  <a:latin typeface="Open Sauce Heavy"/>
                </a:rPr>
                <a:t>Politikamız</a:t>
              </a:r>
              <a:r>
                <a:rPr lang="en-US" sz="5724" dirty="0">
                  <a:solidFill>
                    <a:srgbClr val="1A3B29"/>
                  </a:solidFill>
                  <a:latin typeface="Open Sauce Heavy"/>
                </a:rPr>
                <a:t> </a:t>
              </a:r>
            </a:p>
          </p:txBody>
        </p:sp>
        <p:sp>
          <p:nvSpPr>
            <p:cNvPr id="4" name="TextBox 4"/>
            <p:cNvSpPr txBox="1"/>
            <p:nvPr/>
          </p:nvSpPr>
          <p:spPr>
            <a:xfrm>
              <a:off x="0" y="1975583"/>
              <a:ext cx="20979271" cy="10600920"/>
            </a:xfrm>
            <a:prstGeom prst="rect">
              <a:avLst/>
            </a:prstGeom>
          </p:spPr>
          <p:txBody>
            <a:bodyPr lIns="0" tIns="0" rIns="0" bIns="0" rtlCol="0" anchor="t">
              <a:spAutoFit/>
            </a:bodyPr>
            <a:lstStyle/>
            <a:p>
              <a:pPr marL="366912" lvl="1" indent="-183456">
                <a:lnSpc>
                  <a:spcPts val="2379"/>
                </a:lnSpc>
                <a:buFont typeface="Arial"/>
                <a:buChar char="•"/>
              </a:pPr>
              <a:r>
                <a:rPr lang="en-US" sz="1699" spc="33">
                  <a:solidFill>
                    <a:srgbClr val="1A3B29"/>
                  </a:solidFill>
                  <a:latin typeface="Open Sauce"/>
                </a:rPr>
                <a:t>Kaila Hotels olarak dünyanın tüm renklerine hizmet anlayışımız ile insana saygı, insan haklarının korunması, görüşlerine değer vermek ve saygı gösterme,  cinsiyet, dil, din, ırk, ayrımı yapmadan bir bütün olarak hareket etmemiz gerektiğini biliriz.</a:t>
              </a:r>
            </a:p>
            <a:p>
              <a:pPr marL="366912" lvl="1" indent="-183456">
                <a:lnSpc>
                  <a:spcPts val="2379"/>
                </a:lnSpc>
                <a:buFont typeface="Arial"/>
                <a:buChar char="•"/>
              </a:pPr>
              <a:r>
                <a:rPr lang="en-US" sz="1699" spc="33">
                  <a:solidFill>
                    <a:srgbClr val="1A3B29"/>
                  </a:solidFill>
                  <a:latin typeface="Open Sauce"/>
                </a:rPr>
                <a:t>Tüm çalışanlarımıza cinsel tercih, yaş, cinsiyet, etnik köken, dini inanç, maluliyet durumlarına bakılmaksızın adil davranmak başlıca sorumluluğumuzdur. Bu çerçevede hep birlikte öğrenir, güçlenir, ekonomik- kişisel profesyonel olarak gelişme imkanı buluruz. Aidiyet duygumuz içerisinde yer aldığımız takım ve işimize olan bağlılığımızın bir yansımasıdır.</a:t>
              </a:r>
            </a:p>
            <a:p>
              <a:pPr marL="366912" lvl="1" indent="-183456">
                <a:lnSpc>
                  <a:spcPts val="2379"/>
                </a:lnSpc>
                <a:buFont typeface="Arial"/>
                <a:buChar char="•"/>
              </a:pPr>
              <a:r>
                <a:rPr lang="en-US" sz="1699" spc="33">
                  <a:solidFill>
                    <a:srgbClr val="1A3B29"/>
                  </a:solidFill>
                  <a:latin typeface="Open Sauce"/>
                </a:rPr>
                <a:t>Çalışanlarımızın, alt işverenlerimizin ve tedarikçilerimizin iş sağlığı ve güvenliği faaliyetlerini sürekli iyileştirir, iş sağlığı ve güvenliği yasa ve mevzuatına uyar, iş sağlığı ve güvenliği konusunda bilinçlendiririz.</a:t>
              </a:r>
            </a:p>
            <a:p>
              <a:pPr marL="366912" lvl="1" indent="-183456">
                <a:lnSpc>
                  <a:spcPts val="2379"/>
                </a:lnSpc>
                <a:buFont typeface="Arial"/>
                <a:buChar char="•"/>
              </a:pPr>
              <a:r>
                <a:rPr lang="en-US" sz="1699" spc="33">
                  <a:solidFill>
                    <a:srgbClr val="1A3B29"/>
                  </a:solidFill>
                  <a:latin typeface="Open Sauce"/>
                </a:rPr>
                <a:t>İnsanların yaşam haklarına saygı duymak, her türlü psikolojik, fiziksel, ticari vb. sömürüye karşı gözetmek ve korumak öncelikli sorumluluğumuzdur. Bu sorumluluk kapsamında tesisimiz içerisindeki tüm kişilerin refahının ve her çeşit zarardan korunmasının son derece önemli olduğunu ve alakalı olduğumuz tüm KİŞİLERİN fiziki ve zihinsel tacizden korunmasının temel görevimiz olduğunu biliyoruz.</a:t>
              </a:r>
            </a:p>
            <a:p>
              <a:pPr>
                <a:lnSpc>
                  <a:spcPts val="2379"/>
                </a:lnSpc>
              </a:pPr>
              <a:endParaRPr lang="en-US" sz="1699" spc="33">
                <a:solidFill>
                  <a:srgbClr val="1A3B29"/>
                </a:solidFill>
                <a:latin typeface="Open Sauce"/>
              </a:endParaRPr>
            </a:p>
            <a:p>
              <a:pPr>
                <a:lnSpc>
                  <a:spcPts val="2379"/>
                </a:lnSpc>
              </a:pPr>
              <a:r>
                <a:rPr lang="en-US" sz="1699" spc="33">
                  <a:solidFill>
                    <a:srgbClr val="1A3B29"/>
                  </a:solidFill>
                  <a:latin typeface="Open Sauce"/>
                </a:rPr>
                <a:t>Bunun için;</a:t>
              </a:r>
            </a:p>
            <a:p>
              <a:pPr marL="366912" lvl="1" indent="-183456">
                <a:lnSpc>
                  <a:spcPts val="2379"/>
                </a:lnSpc>
                <a:buFont typeface="Arial"/>
                <a:buChar char="•"/>
              </a:pPr>
              <a:r>
                <a:rPr lang="en-US" sz="1699" spc="33">
                  <a:solidFill>
                    <a:srgbClr val="1A3B29"/>
                  </a:solidFill>
                  <a:latin typeface="Open Sauce"/>
                </a:rPr>
                <a:t>Açık, eşit, şeffaf, adil, çalışanlarımızında dahil olduğu bir ortak yönetim anlayışını benimseriz,</a:t>
              </a:r>
            </a:p>
            <a:p>
              <a:pPr marL="366912" lvl="1" indent="-183456">
                <a:lnSpc>
                  <a:spcPts val="2379"/>
                </a:lnSpc>
                <a:buFont typeface="Arial"/>
                <a:buChar char="•"/>
              </a:pPr>
              <a:r>
                <a:rPr lang="en-US" sz="1699" spc="33">
                  <a:solidFill>
                    <a:srgbClr val="1A3B29"/>
                  </a:solidFill>
                  <a:latin typeface="Open Sauce"/>
                </a:rPr>
                <a:t>Eşit, standart, güvenli şartlarda çalışma imkanı sunarız,</a:t>
              </a:r>
            </a:p>
            <a:p>
              <a:pPr marL="366912" lvl="1" indent="-183456">
                <a:lnSpc>
                  <a:spcPts val="2379"/>
                </a:lnSpc>
                <a:buFont typeface="Arial"/>
                <a:buChar char="•"/>
              </a:pPr>
              <a:r>
                <a:rPr lang="en-US" sz="1699" spc="33">
                  <a:solidFill>
                    <a:srgbClr val="1A3B29"/>
                  </a:solidFill>
                  <a:latin typeface="Open Sauce"/>
                </a:rPr>
                <a:t>Problemlerin dinlenmesi ve çözümüne olanak tanırız,</a:t>
              </a:r>
            </a:p>
            <a:p>
              <a:pPr marL="366912" lvl="1" indent="-183456">
                <a:lnSpc>
                  <a:spcPts val="2379"/>
                </a:lnSpc>
                <a:buFont typeface="Arial"/>
                <a:buChar char="•"/>
              </a:pPr>
              <a:r>
                <a:rPr lang="en-US" sz="1699" spc="33">
                  <a:solidFill>
                    <a:srgbClr val="1A3B29"/>
                  </a:solidFill>
                  <a:latin typeface="Open Sauce"/>
                </a:rPr>
                <a:t>Şirketimizin hedeflerine ve personelimizin kişisel gelişimine hizmet edecek eğitimler düzenlemek ve etkinliğini ölçmek.</a:t>
              </a:r>
            </a:p>
            <a:p>
              <a:pPr marL="366912" lvl="1" indent="-183456">
                <a:lnSpc>
                  <a:spcPts val="2379"/>
                </a:lnSpc>
                <a:buFont typeface="Arial"/>
                <a:buChar char="•"/>
              </a:pPr>
              <a:r>
                <a:rPr lang="en-US" sz="1699" spc="33">
                  <a:solidFill>
                    <a:srgbClr val="1A3B29"/>
                  </a:solidFill>
                  <a:latin typeface="Open Sauce"/>
                </a:rPr>
                <a:t>İş performansının sürekli izlenmesi ve profesyonel kariyer planlama imkanı sunarız,</a:t>
              </a:r>
            </a:p>
            <a:p>
              <a:pPr marL="366912" lvl="1" indent="-183456">
                <a:lnSpc>
                  <a:spcPts val="2379"/>
                </a:lnSpc>
                <a:buFont typeface="Arial"/>
                <a:buChar char="•"/>
              </a:pPr>
              <a:r>
                <a:rPr lang="en-US" sz="1699" spc="33">
                  <a:solidFill>
                    <a:srgbClr val="1A3B29"/>
                  </a:solidFill>
                  <a:latin typeface="Open Sauce"/>
                </a:rPr>
                <a:t>yasal düzenlemeleri, adil ve belirlenmiş standartları karşılayan bir çalışma ve ücretlendirme politikası güderiz,</a:t>
              </a:r>
            </a:p>
            <a:p>
              <a:pPr marL="366912" lvl="1" indent="-183456">
                <a:lnSpc>
                  <a:spcPts val="2379"/>
                </a:lnSpc>
                <a:buFont typeface="Arial"/>
                <a:buChar char="•"/>
              </a:pPr>
              <a:r>
                <a:rPr lang="en-US" sz="1699" spc="33">
                  <a:solidFill>
                    <a:srgbClr val="1A3B29"/>
                  </a:solidFill>
                  <a:latin typeface="Open Sauce"/>
                </a:rPr>
                <a:t>Çalışanlarımızı dinler, fikirlerin özgürce beyan edilebildiği, diyaloğun geliştirildiği bir iletişim modeli uygularız,</a:t>
              </a:r>
            </a:p>
            <a:p>
              <a:pPr marL="366912" lvl="1" indent="-183456">
                <a:lnSpc>
                  <a:spcPts val="2379"/>
                </a:lnSpc>
                <a:buFont typeface="Arial"/>
                <a:buChar char="•"/>
              </a:pPr>
              <a:r>
                <a:rPr lang="en-US" sz="1699" spc="33">
                  <a:solidFill>
                    <a:srgbClr val="1A3B29"/>
                  </a:solidFill>
                  <a:latin typeface="Open Sauce"/>
                </a:rPr>
                <a:t>Çalışanlarımıza güvende olduklarını hissettirir, kişisel bilgilerini koruruz,</a:t>
              </a:r>
            </a:p>
            <a:p>
              <a:pPr marL="366912" lvl="1" indent="-183456">
                <a:lnSpc>
                  <a:spcPts val="2379"/>
                </a:lnSpc>
                <a:buFont typeface="Arial"/>
                <a:buChar char="•"/>
              </a:pPr>
              <a:r>
                <a:rPr lang="en-US" sz="1699" spc="33">
                  <a:solidFill>
                    <a:srgbClr val="1A3B29"/>
                  </a:solidFill>
                  <a:latin typeface="Open Sauce"/>
                </a:rPr>
                <a:t>Çalıştığı yeri tanıma, kendini geliştirme ve eğitim hakkını önde tutarız,</a:t>
              </a:r>
            </a:p>
            <a:p>
              <a:pPr marL="366912" lvl="1" indent="-183456">
                <a:lnSpc>
                  <a:spcPts val="2379"/>
                </a:lnSpc>
                <a:buFont typeface="Arial"/>
                <a:buChar char="•"/>
              </a:pPr>
              <a:r>
                <a:rPr lang="en-US" sz="1699" spc="33">
                  <a:solidFill>
                    <a:srgbClr val="1A3B29"/>
                  </a:solidFill>
                  <a:latin typeface="Open Sauce"/>
                </a:rPr>
                <a:t>Sunduğumuz sosyal haklar, yan haklar ve ödüllerden tüm çalışanlarımızın yararlanmasını sağlarız.</a:t>
              </a:r>
            </a:p>
            <a:p>
              <a:pPr marL="366912" lvl="1" indent="-183456">
                <a:lnSpc>
                  <a:spcPts val="2379"/>
                </a:lnSpc>
                <a:buFont typeface="Arial"/>
                <a:buChar char="•"/>
              </a:pPr>
              <a:r>
                <a:rPr lang="en-US" sz="1699" spc="33">
                  <a:solidFill>
                    <a:srgbClr val="1A3B29"/>
                  </a:solidFill>
                  <a:latin typeface="Open Sauce"/>
                </a:rPr>
                <a:t>İnsana yatırım yapan ve değer veren bizler, iş sağlığı ve güvenliği konusunda sürekli izlenen ve iyileştirilen sistemler kurmak ve yönetmek.</a:t>
              </a:r>
            </a:p>
            <a:p>
              <a:pPr marL="366912" lvl="1" indent="-183456">
                <a:lnSpc>
                  <a:spcPts val="2379"/>
                </a:lnSpc>
                <a:buFont typeface="Arial"/>
                <a:buChar char="•"/>
              </a:pPr>
              <a:r>
                <a:rPr lang="en-US" sz="1699" spc="33">
                  <a:solidFill>
                    <a:srgbClr val="1A3B29"/>
                  </a:solidFill>
                  <a:latin typeface="Open Sauce"/>
                </a:rPr>
                <a:t>İş sağlığı ve güvenliği kapsamında yasalara uyar gereklilikleri sağlarız.</a:t>
              </a:r>
            </a:p>
            <a:p>
              <a:pPr marL="366912" lvl="1" indent="-183456">
                <a:lnSpc>
                  <a:spcPts val="2379"/>
                </a:lnSpc>
                <a:buFont typeface="Arial"/>
                <a:buChar char="•"/>
              </a:pPr>
              <a:r>
                <a:rPr lang="en-US" sz="1699" spc="33">
                  <a:solidFill>
                    <a:srgbClr val="1A3B29"/>
                  </a:solidFill>
                  <a:latin typeface="Open Sauce"/>
                </a:rPr>
                <a:t>İstismar ve ihmal tespiti sırasında misafirlerimiz resepsiyona (9) DÂHİLİ hatta, çalışma arkadaşlarımız ve diğer paydaşlarımız istismar ve ihmal sorumlularına bilgi verecektir.</a:t>
              </a:r>
            </a:p>
            <a:p>
              <a:pPr>
                <a:lnSpc>
                  <a:spcPts val="2379"/>
                </a:lnSpc>
              </a:pPr>
              <a:endParaRPr lang="en-US" sz="1699" spc="33">
                <a:solidFill>
                  <a:srgbClr val="1A3B29"/>
                </a:solidFill>
                <a:latin typeface="Open Sauce"/>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0060" y="112766"/>
            <a:ext cx="15547880" cy="10061468"/>
          </a:xfrm>
          <a:prstGeom prst="rect">
            <a:avLst/>
          </a:prstGeom>
        </p:spPr>
      </p:pic>
    </p:spTree>
    <p:extLst>
      <p:ext uri="{BB962C8B-B14F-4D97-AF65-F5344CB8AC3E}">
        <p14:creationId xmlns="" xmlns:p14="http://schemas.microsoft.com/office/powerpoint/2010/main" val="2553890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515131"/>
            <a:ext cx="15734453" cy="9256739"/>
            <a:chOff x="0" y="0"/>
            <a:chExt cx="20979271" cy="12342318"/>
          </a:xfrm>
        </p:grpSpPr>
        <p:sp>
          <p:nvSpPr>
            <p:cNvPr id="3" name="TextBox 3"/>
            <p:cNvSpPr txBox="1"/>
            <p:nvPr/>
          </p:nvSpPr>
          <p:spPr>
            <a:xfrm>
              <a:off x="0" y="-114300"/>
              <a:ext cx="20979271" cy="2612830"/>
            </a:xfrm>
            <a:prstGeom prst="rect">
              <a:avLst/>
            </a:prstGeom>
          </p:spPr>
          <p:txBody>
            <a:bodyPr lIns="0" tIns="0" rIns="0" bIns="0" rtlCol="0" anchor="t">
              <a:spAutoFit/>
            </a:bodyPr>
            <a:lstStyle/>
            <a:p>
              <a:pPr>
                <a:lnSpc>
                  <a:spcPts val="8014"/>
                </a:lnSpc>
              </a:pPr>
              <a:r>
                <a:rPr lang="en-US" sz="5724" dirty="0" err="1">
                  <a:solidFill>
                    <a:srgbClr val="1A3B29"/>
                  </a:solidFill>
                  <a:latin typeface="Open Sauce Heavy"/>
                </a:rPr>
                <a:t>Yöresel</a:t>
              </a:r>
              <a:r>
                <a:rPr lang="en-US" sz="5724" dirty="0">
                  <a:solidFill>
                    <a:srgbClr val="1A3B29"/>
                  </a:solidFill>
                  <a:latin typeface="Open Sauce Heavy"/>
                </a:rPr>
                <a:t> </a:t>
              </a:r>
              <a:r>
                <a:rPr lang="en-US" sz="5724" dirty="0" err="1">
                  <a:solidFill>
                    <a:srgbClr val="1A3B29"/>
                  </a:solidFill>
                  <a:latin typeface="Open Sauce Heavy"/>
                </a:rPr>
                <a:t>Farkındalık</a:t>
              </a:r>
              <a:r>
                <a:rPr lang="en-US" sz="5724" dirty="0">
                  <a:solidFill>
                    <a:srgbClr val="1A3B29"/>
                  </a:solidFill>
                  <a:latin typeface="Open Sauce Heavy"/>
                </a:rPr>
                <a:t>, </a:t>
              </a:r>
              <a:r>
                <a:rPr lang="en-US" sz="5724" dirty="0" err="1">
                  <a:solidFill>
                    <a:srgbClr val="1A3B29"/>
                  </a:solidFill>
                  <a:latin typeface="Open Sauce Heavy"/>
                </a:rPr>
                <a:t>Kültürel</a:t>
              </a:r>
              <a:r>
                <a:rPr lang="en-US" sz="5724" dirty="0">
                  <a:solidFill>
                    <a:srgbClr val="1A3B29"/>
                  </a:solidFill>
                  <a:latin typeface="Open Sauce Heavy"/>
                </a:rPr>
                <a:t>, </a:t>
              </a:r>
              <a:r>
                <a:rPr lang="en-US" sz="5724" dirty="0" err="1">
                  <a:solidFill>
                    <a:srgbClr val="1A3B29"/>
                  </a:solidFill>
                  <a:latin typeface="Open Sauce Heavy"/>
                </a:rPr>
                <a:t>Doğal</a:t>
              </a:r>
              <a:r>
                <a:rPr lang="en-US" sz="5724" dirty="0">
                  <a:solidFill>
                    <a:srgbClr val="1A3B29"/>
                  </a:solidFill>
                  <a:latin typeface="Open Sauce Heavy"/>
                </a:rPr>
                <a:t> </a:t>
              </a:r>
              <a:r>
                <a:rPr lang="en-US" sz="5724" dirty="0" err="1">
                  <a:solidFill>
                    <a:srgbClr val="1A3B29"/>
                  </a:solidFill>
                  <a:latin typeface="Open Sauce Heavy"/>
                </a:rPr>
                <a:t>ve</a:t>
              </a:r>
              <a:r>
                <a:rPr lang="en-US" sz="5724" dirty="0">
                  <a:solidFill>
                    <a:srgbClr val="1A3B29"/>
                  </a:solidFill>
                  <a:latin typeface="Open Sauce Heavy"/>
                </a:rPr>
                <a:t> </a:t>
              </a:r>
              <a:r>
                <a:rPr lang="en-US" sz="5724" dirty="0" err="1">
                  <a:solidFill>
                    <a:srgbClr val="1A3B29"/>
                  </a:solidFill>
                  <a:latin typeface="Open Sauce Heavy"/>
                </a:rPr>
                <a:t>Tarihi</a:t>
              </a:r>
              <a:r>
                <a:rPr lang="en-US" sz="5724" dirty="0">
                  <a:solidFill>
                    <a:srgbClr val="1A3B29"/>
                  </a:solidFill>
                  <a:latin typeface="Open Sauce Heavy"/>
                </a:rPr>
                <a:t> </a:t>
              </a:r>
              <a:r>
                <a:rPr lang="en-US" sz="5724" dirty="0" err="1">
                  <a:solidFill>
                    <a:srgbClr val="1A3B29"/>
                  </a:solidFill>
                  <a:latin typeface="Open Sauce Heavy"/>
                </a:rPr>
                <a:t>Yerler</a:t>
              </a:r>
              <a:r>
                <a:rPr lang="en-US" sz="5724" dirty="0">
                  <a:solidFill>
                    <a:srgbClr val="1A3B29"/>
                  </a:solidFill>
                  <a:latin typeface="Open Sauce Heavy"/>
                </a:rPr>
                <a:t> </a:t>
              </a:r>
              <a:r>
                <a:rPr lang="en-US" sz="5724" dirty="0" err="1">
                  <a:solidFill>
                    <a:srgbClr val="1A3B29"/>
                  </a:solidFill>
                  <a:latin typeface="Open Sauce Heavy"/>
                </a:rPr>
                <a:t>Politikamız</a:t>
              </a:r>
              <a:r>
                <a:rPr lang="en-US" sz="5724" dirty="0">
                  <a:solidFill>
                    <a:srgbClr val="1A3B29"/>
                  </a:solidFill>
                  <a:latin typeface="Open Sauce Heavy"/>
                </a:rPr>
                <a:t> </a:t>
              </a:r>
            </a:p>
          </p:txBody>
        </p:sp>
        <p:sp>
          <p:nvSpPr>
            <p:cNvPr id="4" name="TextBox 4"/>
            <p:cNvSpPr txBox="1"/>
            <p:nvPr/>
          </p:nvSpPr>
          <p:spPr>
            <a:xfrm>
              <a:off x="0" y="3316198"/>
              <a:ext cx="20979271" cy="9026120"/>
            </a:xfrm>
            <a:prstGeom prst="rect">
              <a:avLst/>
            </a:prstGeom>
          </p:spPr>
          <p:txBody>
            <a:bodyPr lIns="0" tIns="0" rIns="0" bIns="0" rtlCol="0" anchor="t">
              <a:spAutoFit/>
            </a:bodyPr>
            <a:lstStyle/>
            <a:p>
              <a:pPr>
                <a:lnSpc>
                  <a:spcPts val="2379"/>
                </a:lnSpc>
              </a:pPr>
              <a:endParaRPr/>
            </a:p>
            <a:p>
              <a:pPr marL="366912" lvl="1" indent="-183456">
                <a:lnSpc>
                  <a:spcPts val="2379"/>
                </a:lnSpc>
                <a:buFont typeface="Arial"/>
                <a:buChar char="•"/>
              </a:pPr>
              <a:r>
                <a:rPr lang="en-US" sz="1699" spc="33">
                  <a:solidFill>
                    <a:srgbClr val="1A3B29"/>
                  </a:solidFill>
                  <a:latin typeface="Open Sauce"/>
                </a:rPr>
                <a:t> KAİLA HOTELS olarak bulunduğumuz bölgeyi ve yerel toplumu iyi tanır, tarihi değerler ve geleneklerine saygı gösterir, ekonomik, sosyal, kültürel gelişimine katkı koymayı hedefleriz. Bunun için; yerel kaynakların ve imkânların korunması, bunlara ulaşılabilirliğin sağlanmasına destek oluruz.</a:t>
              </a:r>
            </a:p>
            <a:p>
              <a:pPr marL="366912" lvl="1" indent="-183456">
                <a:lnSpc>
                  <a:spcPts val="2379"/>
                </a:lnSpc>
                <a:buFont typeface="Arial"/>
                <a:buChar char="•"/>
              </a:pPr>
              <a:r>
                <a:rPr lang="en-US" sz="1699" spc="33">
                  <a:solidFill>
                    <a:srgbClr val="1A3B29"/>
                  </a:solidFill>
                  <a:latin typeface="Open Sauce"/>
                </a:rPr>
                <a:t>Yerel kültür ve geleneklere sahip çıkılmasını sağlar, görüş, etnik köken, inanç, vb. ayrımcılığına izin vermeyiz.</a:t>
              </a:r>
            </a:p>
            <a:p>
              <a:pPr marL="366912" lvl="1" indent="-183456">
                <a:lnSpc>
                  <a:spcPts val="2379"/>
                </a:lnSpc>
                <a:buFont typeface="Arial"/>
                <a:buChar char="•"/>
              </a:pPr>
              <a:r>
                <a:rPr lang="en-US" sz="1699" spc="33">
                  <a:solidFill>
                    <a:srgbClr val="1A3B29"/>
                  </a:solidFill>
                  <a:latin typeface="Open Sauce"/>
                </a:rPr>
                <a:t>Alınacak kararlarda yerel özelliklerin, hassasiyetlerin ve yöre halkının ihtiyaçlarının dikkate alınması için görüşmeler yaparız.</a:t>
              </a:r>
            </a:p>
            <a:p>
              <a:pPr marL="366912" lvl="1" indent="-183456">
                <a:lnSpc>
                  <a:spcPts val="2379"/>
                </a:lnSpc>
                <a:buFont typeface="Arial"/>
                <a:buChar char="•"/>
              </a:pPr>
              <a:r>
                <a:rPr lang="en-US" sz="1699" spc="33">
                  <a:solidFill>
                    <a:srgbClr val="1A3B29"/>
                  </a:solidFill>
                  <a:latin typeface="Open Sauce"/>
                </a:rPr>
                <a:t>Tarihi ve arkeolojik eserlerin korunmasına destek veririz.</a:t>
              </a:r>
            </a:p>
            <a:p>
              <a:pPr marL="366912" lvl="1" indent="-183456">
                <a:lnSpc>
                  <a:spcPts val="2379"/>
                </a:lnSpc>
                <a:buFont typeface="Arial"/>
                <a:buChar char="•"/>
              </a:pPr>
              <a:r>
                <a:rPr lang="en-US" sz="1699" spc="33">
                  <a:solidFill>
                    <a:srgbClr val="1A3B29"/>
                  </a:solidFill>
                  <a:latin typeface="Open Sauce"/>
                </a:rPr>
                <a:t>Yöre halkı ile birlikte yardımlaşma, tarihi ve kültürel varlıkları koruma adına çalışmalar yapar, doğal dokunun bozulmasının önlenmesi için çalışırız.</a:t>
              </a:r>
            </a:p>
            <a:p>
              <a:pPr marL="366912" lvl="1" indent="-183456">
                <a:lnSpc>
                  <a:spcPts val="2379"/>
                </a:lnSpc>
                <a:buFont typeface="Arial"/>
                <a:buChar char="•"/>
              </a:pPr>
              <a:r>
                <a:rPr lang="en-US" sz="1699" spc="33">
                  <a:solidFill>
                    <a:srgbClr val="1A3B29"/>
                  </a:solidFill>
                  <a:latin typeface="Open Sauce"/>
                </a:rPr>
                <a:t>Yerel istihdam ve tedarik sağlayarak bölge ekonomisine katkı koyulmasını sağlarız,</a:t>
              </a:r>
            </a:p>
            <a:p>
              <a:pPr marL="366912" lvl="1" indent="-183456">
                <a:lnSpc>
                  <a:spcPts val="2379"/>
                </a:lnSpc>
                <a:buFont typeface="Arial"/>
                <a:buChar char="•"/>
              </a:pPr>
              <a:r>
                <a:rPr lang="en-US" sz="1699" spc="33">
                  <a:solidFill>
                    <a:srgbClr val="1A3B29"/>
                  </a:solidFill>
                  <a:latin typeface="Open Sauce"/>
                </a:rPr>
                <a:t>Misafirlere bölgenin yemek, aktivite, kültür, geleneklerinin tanıtılmasına destek verir, (dini mekânlar, kültürel mekânlar, doğal zenginlikler v.b) bunun için öncelikle çalışanların bu konuda eğitilmesini sağlarız.</a:t>
              </a:r>
            </a:p>
            <a:p>
              <a:pPr marL="366912" lvl="1" indent="-183456">
                <a:lnSpc>
                  <a:spcPts val="2379"/>
                </a:lnSpc>
                <a:buFont typeface="Arial"/>
                <a:buChar char="•"/>
              </a:pPr>
              <a:r>
                <a:rPr lang="en-US" sz="1699" spc="33">
                  <a:solidFill>
                    <a:srgbClr val="1A3B29"/>
                  </a:solidFill>
                  <a:latin typeface="Open Sauce"/>
                </a:rPr>
                <a:t>Varlığımızın, ev sahibi ülkelerin kültürel kimliği üzerinde olumsuz bir etkisi bulunmaması çok önemlidir.</a:t>
              </a:r>
            </a:p>
            <a:p>
              <a:pPr marL="366912" lvl="1" indent="-183456">
                <a:lnSpc>
                  <a:spcPts val="2379"/>
                </a:lnSpc>
                <a:buFont typeface="Arial"/>
                <a:buChar char="•"/>
              </a:pPr>
              <a:r>
                <a:rPr lang="en-US" sz="1699" spc="33">
                  <a:solidFill>
                    <a:srgbClr val="1A3B29"/>
                  </a:solidFill>
                  <a:latin typeface="Open Sauce"/>
                </a:rPr>
                <a:t>Kendimizde güçlü bir kültürel farkındalık ve saygı sağlamaya çalışıyoruz.</a:t>
              </a:r>
            </a:p>
            <a:p>
              <a:pPr marL="366912" lvl="1" indent="-183456">
                <a:lnSpc>
                  <a:spcPts val="2379"/>
                </a:lnSpc>
                <a:buFont typeface="Arial"/>
                <a:buChar char="•"/>
              </a:pPr>
              <a:r>
                <a:rPr lang="en-US" sz="1699" spc="33">
                  <a:solidFill>
                    <a:srgbClr val="1A3B29"/>
                  </a:solidFill>
                  <a:latin typeface="Open Sauce"/>
                </a:rPr>
                <a:t>Tesis olarak güçlü bir kültürel farkındalık ve saygı sağlamayı, Yerel Tarihi, arkeolojik, kültürel ve ruhsal açıdan önemli alanların korunmasına katkıda bulunmayı ve yöre halkı ile birlikte yardımlaşarak doğal dokunun bozulmasını önlemeyi,</a:t>
              </a:r>
            </a:p>
            <a:p>
              <a:pPr marL="366912" lvl="1" indent="-183456">
                <a:lnSpc>
                  <a:spcPts val="2379"/>
                </a:lnSpc>
                <a:buFont typeface="Arial"/>
                <a:buChar char="•"/>
              </a:pPr>
              <a:r>
                <a:rPr lang="en-US" sz="1699" spc="33">
                  <a:solidFill>
                    <a:srgbClr val="1A3B29"/>
                  </a:solidFill>
                  <a:latin typeface="Open Sauce"/>
                </a:rPr>
                <a:t>Misafirlerimize ülkemizin öz değerlerini deneyebilmeleri için kültürel, doğal ve tarihi yerleri tanıtmayı,</a:t>
              </a:r>
            </a:p>
            <a:p>
              <a:pPr marL="366912" lvl="1" indent="-183456">
                <a:lnSpc>
                  <a:spcPts val="2379"/>
                </a:lnSpc>
                <a:buFont typeface="Arial"/>
                <a:buChar char="•"/>
              </a:pPr>
              <a:r>
                <a:rPr lang="en-US" sz="1699" spc="33">
                  <a:solidFill>
                    <a:srgbClr val="1A3B29"/>
                  </a:solidFill>
                  <a:latin typeface="Open Sauce"/>
                </a:rPr>
                <a:t>Yerel tarihsel, arkeolojik, kültürel ve ruhsal açıdan önemli yerleri ziyaretleri esnasında kurallara uyulmasını sağlamayı (çöp bidonlarını kullanmayı, sigara içmemeyi, yüksek sesle konuşmamayı, sarhoş olmanız durumunda gitmemeyi, kılık kıyafet kurallarına uymayı vb.),</a:t>
              </a:r>
            </a:p>
            <a:p>
              <a:pPr marL="366912" lvl="1" indent="-183456">
                <a:lnSpc>
                  <a:spcPts val="2379"/>
                </a:lnSpc>
                <a:buFont typeface="Arial"/>
                <a:buChar char="•"/>
              </a:pPr>
              <a:r>
                <a:rPr lang="en-US" sz="1699" spc="33">
                  <a:solidFill>
                    <a:srgbClr val="1A3B29"/>
                  </a:solidFill>
                  <a:latin typeface="Open Sauce"/>
                </a:rPr>
                <a:t>Tarihsel / arkeolojik eserlerin korunmasını hukuk tarafından izin verilmedikçe satılmamasını, ticaretin yapılmamasını ya da sergilenmemesini,</a:t>
              </a:r>
            </a:p>
            <a:p>
              <a:pPr marL="366912" lvl="1" indent="-183456">
                <a:lnSpc>
                  <a:spcPts val="2379"/>
                </a:lnSpc>
                <a:buFont typeface="Arial"/>
                <a:buChar char="•"/>
              </a:pPr>
              <a:r>
                <a:rPr lang="en-US" sz="1699" spc="33">
                  <a:solidFill>
                    <a:srgbClr val="1A3B29"/>
                  </a:solidFill>
                  <a:latin typeface="Open Sauce"/>
                </a:rPr>
                <a:t>Yerel tarihsel, kültürel ve tarihi bakımdan önemli yerlere yapılan ziyaretlerin yerel topluluk ile birlikte etkileşimimizde bu değerlerin korunması ile ilgili ortak amaçlar etrafında programlarımıza dahil etmeyi taahhüt ederiz.</a:t>
              </a:r>
            </a:p>
            <a:p>
              <a:pPr>
                <a:lnSpc>
                  <a:spcPts val="2379"/>
                </a:lnSpc>
              </a:pPr>
              <a:endParaRPr lang="en-US" sz="1699" spc="33">
                <a:solidFill>
                  <a:srgbClr val="1A3B29"/>
                </a:solidFill>
                <a:latin typeface="Open Sauce"/>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259" y="2195194"/>
            <a:ext cx="20154551"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165358"/>
            <a:ext cx="8403284" cy="2308324"/>
          </a:xfrm>
          <a:prstGeom prst="rect">
            <a:avLst/>
          </a:prstGeom>
        </p:spPr>
        <p:txBody>
          <a:bodyPr lIns="0" tIns="0" rIns="0" bIns="0" rtlCol="0" anchor="t">
            <a:spAutoFit/>
          </a:bodyPr>
          <a:lstStyle/>
          <a:p>
            <a:pPr>
              <a:lnSpc>
                <a:spcPts val="8960"/>
              </a:lnSpc>
            </a:pPr>
            <a:r>
              <a:rPr lang="tr-TR" sz="6400" dirty="0" smtClean="0">
                <a:solidFill>
                  <a:srgbClr val="FFFFFF"/>
                </a:solidFill>
                <a:latin typeface="Open Sauce Heavy"/>
              </a:rPr>
              <a:t>İ</a:t>
            </a:r>
            <a:r>
              <a:rPr lang="en-US" sz="6400" dirty="0" smtClean="0">
                <a:solidFill>
                  <a:srgbClr val="FFFFFF"/>
                </a:solidFill>
                <a:latin typeface="Open Sauce Heavy"/>
              </a:rPr>
              <a:t>NSAN </a:t>
            </a:r>
            <a:r>
              <a:rPr lang="en-US" sz="6400" dirty="0">
                <a:solidFill>
                  <a:srgbClr val="FFFFFF"/>
                </a:solidFill>
                <a:latin typeface="Open Sauce Heavy"/>
              </a:rPr>
              <a:t>KAYNAKLARI VE </a:t>
            </a:r>
            <a:r>
              <a:rPr lang="en-US" sz="6400" dirty="0" smtClean="0">
                <a:solidFill>
                  <a:srgbClr val="FFFFFF"/>
                </a:solidFill>
                <a:latin typeface="Open Sauce Heavy"/>
              </a:rPr>
              <a:t>EĞ</a:t>
            </a:r>
            <a:r>
              <a:rPr lang="tr-TR" sz="6400" dirty="0" smtClean="0">
                <a:solidFill>
                  <a:srgbClr val="FFFFFF"/>
                </a:solidFill>
                <a:latin typeface="Open Sauce Heavy"/>
              </a:rPr>
              <a:t>İ</a:t>
            </a:r>
            <a:r>
              <a:rPr lang="en-US" sz="6400" dirty="0" smtClean="0">
                <a:solidFill>
                  <a:srgbClr val="FFFFFF"/>
                </a:solidFill>
                <a:latin typeface="Open Sauce Heavy"/>
              </a:rPr>
              <a:t>T</a:t>
            </a:r>
            <a:r>
              <a:rPr lang="tr-TR" sz="6400" dirty="0" smtClean="0">
                <a:solidFill>
                  <a:srgbClr val="FFFFFF"/>
                </a:solidFill>
                <a:latin typeface="Open Sauce Heavy"/>
              </a:rPr>
              <a:t>İ</a:t>
            </a:r>
            <a:r>
              <a:rPr lang="en-US" sz="6400" dirty="0" smtClean="0">
                <a:solidFill>
                  <a:srgbClr val="FFFFFF"/>
                </a:solidFill>
                <a:latin typeface="Open Sauce Heavy"/>
              </a:rPr>
              <a:t>M</a:t>
            </a:r>
            <a:endParaRPr lang="en-US" sz="6400" dirty="0">
              <a:solidFill>
                <a:srgbClr val="FFFFFF"/>
              </a:solidFill>
              <a:latin typeface="Open Sauce Heavy"/>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8025"/>
            <a:ext cx="16222587" cy="6990949"/>
          </a:xfrm>
          <a:custGeom>
            <a:avLst/>
            <a:gdLst/>
            <a:ahLst/>
            <a:cxnLst/>
            <a:rect l="l" t="t" r="r" b="b"/>
            <a:pathLst>
              <a:path w="16222587" h="6990949">
                <a:moveTo>
                  <a:pt x="0" y="0"/>
                </a:moveTo>
                <a:lnTo>
                  <a:pt x="16222587" y="0"/>
                </a:lnTo>
                <a:lnTo>
                  <a:pt x="16222587" y="6990950"/>
                </a:lnTo>
                <a:lnTo>
                  <a:pt x="0" y="6990950"/>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14671520" cy="19532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Çalışanlarımıza Vereceğimiz Çevre Ve Sürdürülebilirlik Eğitimleri;</a:t>
            </a:r>
          </a:p>
        </p:txBody>
      </p:sp>
      <p:grpSp>
        <p:nvGrpSpPr>
          <p:cNvPr id="3" name="Group 3"/>
          <p:cNvGrpSpPr/>
          <p:nvPr/>
        </p:nvGrpSpPr>
        <p:grpSpPr>
          <a:xfrm>
            <a:off x="1788619" y="3815808"/>
            <a:ext cx="2748889" cy="1639600"/>
            <a:chOff x="0" y="0"/>
            <a:chExt cx="3017753" cy="1799966"/>
          </a:xfrm>
        </p:grpSpPr>
        <p:sp>
          <p:nvSpPr>
            <p:cNvPr id="4" name="Freeform 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5" name="Group 5"/>
          <p:cNvGrpSpPr/>
          <p:nvPr/>
        </p:nvGrpSpPr>
        <p:grpSpPr>
          <a:xfrm>
            <a:off x="4847596" y="3815808"/>
            <a:ext cx="2748889" cy="1639600"/>
            <a:chOff x="0" y="0"/>
            <a:chExt cx="3017753" cy="1799966"/>
          </a:xfrm>
        </p:grpSpPr>
        <p:sp>
          <p:nvSpPr>
            <p:cNvPr id="6" name="Freeform 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7" name="Group 7"/>
          <p:cNvGrpSpPr/>
          <p:nvPr/>
        </p:nvGrpSpPr>
        <p:grpSpPr>
          <a:xfrm>
            <a:off x="7907266" y="3815808"/>
            <a:ext cx="2748889" cy="1639600"/>
            <a:chOff x="0" y="0"/>
            <a:chExt cx="3017753" cy="1799966"/>
          </a:xfrm>
        </p:grpSpPr>
        <p:sp>
          <p:nvSpPr>
            <p:cNvPr id="8" name="Freeform 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9" name="Group 9"/>
          <p:cNvGrpSpPr/>
          <p:nvPr/>
        </p:nvGrpSpPr>
        <p:grpSpPr>
          <a:xfrm>
            <a:off x="10966935" y="3815808"/>
            <a:ext cx="2748889" cy="1639600"/>
            <a:chOff x="0" y="0"/>
            <a:chExt cx="3017753" cy="1799966"/>
          </a:xfrm>
        </p:grpSpPr>
        <p:sp>
          <p:nvSpPr>
            <p:cNvPr id="10" name="Freeform 1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1" name="Group 11"/>
          <p:cNvGrpSpPr/>
          <p:nvPr/>
        </p:nvGrpSpPr>
        <p:grpSpPr>
          <a:xfrm>
            <a:off x="1788619" y="5794410"/>
            <a:ext cx="2748889" cy="1639600"/>
            <a:chOff x="0" y="0"/>
            <a:chExt cx="3017753" cy="1799966"/>
          </a:xfrm>
        </p:grpSpPr>
        <p:sp>
          <p:nvSpPr>
            <p:cNvPr id="12" name="Freeform 12"/>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3" name="Group 13"/>
          <p:cNvGrpSpPr/>
          <p:nvPr/>
        </p:nvGrpSpPr>
        <p:grpSpPr>
          <a:xfrm>
            <a:off x="10966935" y="5794410"/>
            <a:ext cx="2748889" cy="1639600"/>
            <a:chOff x="0" y="0"/>
            <a:chExt cx="3017753" cy="1799966"/>
          </a:xfrm>
        </p:grpSpPr>
        <p:sp>
          <p:nvSpPr>
            <p:cNvPr id="14" name="Freeform 1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5" name="Group 15"/>
          <p:cNvGrpSpPr/>
          <p:nvPr/>
        </p:nvGrpSpPr>
        <p:grpSpPr>
          <a:xfrm>
            <a:off x="7907266" y="5794410"/>
            <a:ext cx="2748889" cy="1639600"/>
            <a:chOff x="0" y="0"/>
            <a:chExt cx="3017753" cy="1799966"/>
          </a:xfrm>
        </p:grpSpPr>
        <p:sp>
          <p:nvSpPr>
            <p:cNvPr id="16" name="Freeform 1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7" name="Group 17"/>
          <p:cNvGrpSpPr/>
          <p:nvPr/>
        </p:nvGrpSpPr>
        <p:grpSpPr>
          <a:xfrm>
            <a:off x="4847596" y="5794410"/>
            <a:ext cx="2748889" cy="1639600"/>
            <a:chOff x="0" y="0"/>
            <a:chExt cx="3017753" cy="1799966"/>
          </a:xfrm>
        </p:grpSpPr>
        <p:sp>
          <p:nvSpPr>
            <p:cNvPr id="18" name="Freeform 1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19" name="TextBox 19"/>
          <p:cNvSpPr txBox="1"/>
          <p:nvPr/>
        </p:nvSpPr>
        <p:spPr>
          <a:xfrm rot="-60000">
            <a:off x="2161923" y="4393715"/>
            <a:ext cx="1996718" cy="378900"/>
          </a:xfrm>
          <a:prstGeom prst="rect">
            <a:avLst/>
          </a:prstGeom>
        </p:spPr>
        <p:txBody>
          <a:bodyPr lIns="0" tIns="0" rIns="0" bIns="0" rtlCol="0" anchor="t">
            <a:spAutoFit/>
          </a:bodyPr>
          <a:lstStyle/>
          <a:p>
            <a:pPr algn="ctr">
              <a:lnSpc>
                <a:spcPts val="3312"/>
              </a:lnSpc>
            </a:pPr>
            <a:r>
              <a:rPr lang="en-US" sz="1840" spc="36" dirty="0" err="1">
                <a:solidFill>
                  <a:schemeClr val="bg1"/>
                </a:solidFill>
                <a:latin typeface="Open Sauce"/>
              </a:rPr>
              <a:t>Sıfır</a:t>
            </a:r>
            <a:r>
              <a:rPr lang="en-US" sz="1840" spc="36" dirty="0">
                <a:solidFill>
                  <a:schemeClr val="bg1"/>
                </a:solidFill>
                <a:latin typeface="Open Sauce"/>
              </a:rPr>
              <a:t> </a:t>
            </a:r>
            <a:r>
              <a:rPr lang="en-US" sz="1840" spc="36" dirty="0" err="1">
                <a:solidFill>
                  <a:schemeClr val="bg1"/>
                </a:solidFill>
                <a:latin typeface="Open Sauce"/>
              </a:rPr>
              <a:t>atık</a:t>
            </a:r>
            <a:r>
              <a:rPr lang="en-US" sz="1840" spc="36" dirty="0">
                <a:solidFill>
                  <a:schemeClr val="bg1"/>
                </a:solidFill>
                <a:latin typeface="Open Sauce"/>
              </a:rPr>
              <a:t> </a:t>
            </a:r>
            <a:r>
              <a:rPr lang="en-US" sz="1840" spc="36" dirty="0" err="1">
                <a:solidFill>
                  <a:schemeClr val="bg1"/>
                </a:solidFill>
                <a:latin typeface="Open Sauce"/>
              </a:rPr>
              <a:t>eğitimi</a:t>
            </a:r>
            <a:endParaRPr lang="en-US" sz="1840" spc="36" dirty="0">
              <a:solidFill>
                <a:schemeClr val="bg1"/>
              </a:solidFill>
              <a:latin typeface="Open Sauce"/>
            </a:endParaRPr>
          </a:p>
        </p:txBody>
      </p:sp>
      <p:sp>
        <p:nvSpPr>
          <p:cNvPr id="20" name="TextBox 20"/>
          <p:cNvSpPr txBox="1"/>
          <p:nvPr/>
        </p:nvSpPr>
        <p:spPr>
          <a:xfrm>
            <a:off x="5223681" y="3979395"/>
            <a:ext cx="1996718" cy="120765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Enerji verimliliği ve tasarruf tedbirleri eğitimi</a:t>
            </a:r>
          </a:p>
        </p:txBody>
      </p:sp>
      <p:sp>
        <p:nvSpPr>
          <p:cNvPr id="21" name="TextBox 21"/>
          <p:cNvSpPr txBox="1"/>
          <p:nvPr/>
        </p:nvSpPr>
        <p:spPr>
          <a:xfrm>
            <a:off x="8281797" y="4203922"/>
            <a:ext cx="1996718" cy="793275"/>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Kimyasal kullanımı eğitimi</a:t>
            </a:r>
          </a:p>
        </p:txBody>
      </p:sp>
      <p:sp>
        <p:nvSpPr>
          <p:cNvPr id="22" name="TextBox 22"/>
          <p:cNvSpPr txBox="1"/>
          <p:nvPr/>
        </p:nvSpPr>
        <p:spPr>
          <a:xfrm>
            <a:off x="11343021" y="4411110"/>
            <a:ext cx="1996718" cy="37890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Atık yağ eğitimi</a:t>
            </a:r>
          </a:p>
        </p:txBody>
      </p:sp>
      <p:sp>
        <p:nvSpPr>
          <p:cNvPr id="23" name="TextBox 23"/>
          <p:cNvSpPr txBox="1"/>
          <p:nvPr/>
        </p:nvSpPr>
        <p:spPr>
          <a:xfrm>
            <a:off x="2070683" y="6372373"/>
            <a:ext cx="2184761" cy="37890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İlaçlama eğitimi</a:t>
            </a:r>
          </a:p>
        </p:txBody>
      </p:sp>
      <p:sp>
        <p:nvSpPr>
          <p:cNvPr id="24" name="TextBox 24"/>
          <p:cNvSpPr txBox="1"/>
          <p:nvPr/>
        </p:nvSpPr>
        <p:spPr>
          <a:xfrm>
            <a:off x="5082996" y="5957998"/>
            <a:ext cx="1996718" cy="1207650"/>
          </a:xfrm>
          <a:prstGeom prst="rect">
            <a:avLst/>
          </a:prstGeom>
        </p:spPr>
        <p:txBody>
          <a:bodyPr lIns="0" tIns="0" rIns="0" bIns="0" rtlCol="0" anchor="t">
            <a:spAutoFit/>
          </a:bodyPr>
          <a:lstStyle/>
          <a:p>
            <a:pPr algn="ctr">
              <a:lnSpc>
                <a:spcPts val="3312"/>
              </a:lnSpc>
            </a:pPr>
            <a:r>
              <a:rPr lang="en-US" sz="1840" spc="36" dirty="0" err="1">
                <a:solidFill>
                  <a:srgbClr val="FFFFFF"/>
                </a:solidFill>
                <a:latin typeface="Open Sauce"/>
              </a:rPr>
              <a:t>Çevre</a:t>
            </a:r>
            <a:r>
              <a:rPr lang="en-US" sz="1840" spc="36" dirty="0">
                <a:solidFill>
                  <a:srgbClr val="FFFFFF"/>
                </a:solidFill>
                <a:latin typeface="Open Sauce"/>
              </a:rPr>
              <a:t> </a:t>
            </a:r>
            <a:r>
              <a:rPr lang="en-US" sz="1840" spc="36" dirty="0" err="1">
                <a:solidFill>
                  <a:srgbClr val="FFFFFF"/>
                </a:solidFill>
                <a:latin typeface="Open Sauce"/>
              </a:rPr>
              <a:t>kirliliği</a:t>
            </a:r>
            <a:r>
              <a:rPr lang="en-US" sz="1840" spc="36" dirty="0">
                <a:solidFill>
                  <a:srgbClr val="FFFFFF"/>
                </a:solidFill>
                <a:latin typeface="Open Sauce"/>
              </a:rPr>
              <a:t> </a:t>
            </a:r>
            <a:r>
              <a:rPr lang="en-US" sz="1840" spc="36" dirty="0" err="1">
                <a:solidFill>
                  <a:srgbClr val="FFFFFF"/>
                </a:solidFill>
                <a:latin typeface="Open Sauce"/>
              </a:rPr>
              <a:t>müdahale</a:t>
            </a:r>
            <a:r>
              <a:rPr lang="en-US" sz="1840" spc="36" dirty="0">
                <a:solidFill>
                  <a:srgbClr val="FFFFFF"/>
                </a:solidFill>
                <a:latin typeface="Open Sauce"/>
              </a:rPr>
              <a:t> </a:t>
            </a:r>
            <a:r>
              <a:rPr lang="en-US" sz="1840" spc="36" dirty="0" err="1">
                <a:solidFill>
                  <a:srgbClr val="FFFFFF"/>
                </a:solidFill>
                <a:latin typeface="Open Sauce"/>
              </a:rPr>
              <a:t>ekibi</a:t>
            </a:r>
            <a:r>
              <a:rPr lang="en-US" sz="1840" spc="36" dirty="0">
                <a:solidFill>
                  <a:srgbClr val="FFFFFF"/>
                </a:solidFill>
                <a:latin typeface="Open Sauce"/>
              </a:rPr>
              <a:t> </a:t>
            </a:r>
            <a:r>
              <a:rPr lang="en-US" sz="1840" spc="36" dirty="0" err="1">
                <a:solidFill>
                  <a:srgbClr val="FFFFFF"/>
                </a:solidFill>
                <a:latin typeface="Open Sauce"/>
              </a:rPr>
              <a:t>eğitimi</a:t>
            </a:r>
            <a:r>
              <a:rPr lang="en-US" sz="1840" spc="36" dirty="0">
                <a:solidFill>
                  <a:srgbClr val="FFFFFF"/>
                </a:solidFill>
                <a:latin typeface="Open Sauce"/>
              </a:rPr>
              <a:t> </a:t>
            </a:r>
          </a:p>
        </p:txBody>
      </p:sp>
      <p:sp>
        <p:nvSpPr>
          <p:cNvPr id="25" name="TextBox 25"/>
          <p:cNvSpPr txBox="1"/>
          <p:nvPr/>
        </p:nvSpPr>
        <p:spPr>
          <a:xfrm>
            <a:off x="11060130" y="6028122"/>
            <a:ext cx="2562500" cy="1207650"/>
          </a:xfrm>
          <a:prstGeom prst="rect">
            <a:avLst/>
          </a:prstGeom>
        </p:spPr>
        <p:txBody>
          <a:bodyPr lIns="0" tIns="0" rIns="0" bIns="0" rtlCol="0" anchor="t">
            <a:spAutoFit/>
          </a:bodyPr>
          <a:lstStyle/>
          <a:p>
            <a:pPr algn="ctr">
              <a:lnSpc>
                <a:spcPts val="3312"/>
              </a:lnSpc>
            </a:pPr>
            <a:r>
              <a:rPr lang="en-US" sz="1840" spc="36" dirty="0" err="1">
                <a:solidFill>
                  <a:srgbClr val="FFFFFF"/>
                </a:solidFill>
                <a:latin typeface="Open Sauce"/>
              </a:rPr>
              <a:t>Caretta</a:t>
            </a:r>
            <a:r>
              <a:rPr lang="en-US" sz="1840" spc="36" dirty="0">
                <a:solidFill>
                  <a:srgbClr val="FFFFFF"/>
                </a:solidFill>
                <a:latin typeface="Open Sauce"/>
              </a:rPr>
              <a:t> </a:t>
            </a:r>
            <a:r>
              <a:rPr lang="en-US" sz="1840" spc="36" dirty="0" err="1">
                <a:solidFill>
                  <a:srgbClr val="FFFFFF"/>
                </a:solidFill>
                <a:latin typeface="Open Sauce"/>
              </a:rPr>
              <a:t>caretta</a:t>
            </a:r>
            <a:r>
              <a:rPr lang="en-US" sz="1840" spc="36" dirty="0">
                <a:solidFill>
                  <a:srgbClr val="FFFFFF"/>
                </a:solidFill>
                <a:latin typeface="Open Sauce"/>
              </a:rPr>
              <a:t> ‘</a:t>
            </a:r>
            <a:r>
              <a:rPr lang="en-US" sz="1840" spc="36" dirty="0" err="1">
                <a:solidFill>
                  <a:srgbClr val="FFFFFF"/>
                </a:solidFill>
                <a:latin typeface="Open Sauce"/>
              </a:rPr>
              <a:t>lar</a:t>
            </a:r>
            <a:r>
              <a:rPr lang="en-US" sz="1840" spc="36" dirty="0">
                <a:solidFill>
                  <a:srgbClr val="FFFFFF"/>
                </a:solidFill>
                <a:latin typeface="Open Sauce"/>
              </a:rPr>
              <a:t> </a:t>
            </a:r>
            <a:r>
              <a:rPr lang="en-US" sz="1840" spc="36" dirty="0" err="1">
                <a:solidFill>
                  <a:srgbClr val="FFFFFF"/>
                </a:solidFill>
                <a:latin typeface="Open Sauce"/>
              </a:rPr>
              <a:t>hakkında</a:t>
            </a:r>
            <a:r>
              <a:rPr lang="en-US" sz="1840" spc="36" dirty="0">
                <a:solidFill>
                  <a:srgbClr val="FFFFFF"/>
                </a:solidFill>
                <a:latin typeface="Open Sauce"/>
              </a:rPr>
              <a:t> </a:t>
            </a:r>
            <a:r>
              <a:rPr lang="en-US" sz="1840" spc="36" dirty="0" err="1">
                <a:solidFill>
                  <a:srgbClr val="FFFFFF"/>
                </a:solidFill>
                <a:latin typeface="Open Sauce"/>
              </a:rPr>
              <a:t>bigilendirme</a:t>
            </a:r>
            <a:r>
              <a:rPr lang="en-US" sz="1840" spc="36" dirty="0">
                <a:solidFill>
                  <a:srgbClr val="FFFFFF"/>
                </a:solidFill>
                <a:latin typeface="Open Sauce"/>
              </a:rPr>
              <a:t> </a:t>
            </a:r>
            <a:r>
              <a:rPr lang="en-US" sz="1840" spc="36" dirty="0" err="1">
                <a:solidFill>
                  <a:srgbClr val="FFFFFF"/>
                </a:solidFill>
                <a:latin typeface="Open Sauce"/>
              </a:rPr>
              <a:t>eğitimi</a:t>
            </a:r>
            <a:endParaRPr lang="en-US" sz="1840" spc="36" dirty="0">
              <a:solidFill>
                <a:srgbClr val="FFFFFF"/>
              </a:solidFill>
              <a:latin typeface="Open Sauce"/>
            </a:endParaRPr>
          </a:p>
        </p:txBody>
      </p:sp>
      <p:sp>
        <p:nvSpPr>
          <p:cNvPr id="26" name="TextBox 26"/>
          <p:cNvSpPr txBox="1"/>
          <p:nvPr/>
        </p:nvSpPr>
        <p:spPr>
          <a:xfrm>
            <a:off x="8281797" y="6028122"/>
            <a:ext cx="1996718" cy="120765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Otelllerde karbon ayakizi eğitimi</a:t>
            </a:r>
          </a:p>
        </p:txBody>
      </p:sp>
      <p:grpSp>
        <p:nvGrpSpPr>
          <p:cNvPr id="27" name="Group 27"/>
          <p:cNvGrpSpPr/>
          <p:nvPr/>
        </p:nvGrpSpPr>
        <p:grpSpPr>
          <a:xfrm>
            <a:off x="14030149" y="3815808"/>
            <a:ext cx="2748889" cy="1639600"/>
            <a:chOff x="0" y="0"/>
            <a:chExt cx="3017753" cy="1799966"/>
          </a:xfrm>
        </p:grpSpPr>
        <p:sp>
          <p:nvSpPr>
            <p:cNvPr id="28" name="Freeform 2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29" name="Group 29"/>
          <p:cNvGrpSpPr/>
          <p:nvPr/>
        </p:nvGrpSpPr>
        <p:grpSpPr>
          <a:xfrm>
            <a:off x="14030149" y="5794410"/>
            <a:ext cx="2748889" cy="1639600"/>
            <a:chOff x="0" y="0"/>
            <a:chExt cx="3017753" cy="1799966"/>
          </a:xfrm>
        </p:grpSpPr>
        <p:sp>
          <p:nvSpPr>
            <p:cNvPr id="30" name="Freeform 3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31" name="TextBox 31"/>
          <p:cNvSpPr txBox="1"/>
          <p:nvPr/>
        </p:nvSpPr>
        <p:spPr>
          <a:xfrm>
            <a:off x="14211124" y="4014075"/>
            <a:ext cx="2386939" cy="1207650"/>
          </a:xfrm>
          <a:prstGeom prst="rect">
            <a:avLst/>
          </a:prstGeom>
        </p:spPr>
        <p:txBody>
          <a:bodyPr lIns="0" tIns="0" rIns="0" bIns="0" rtlCol="0" anchor="t">
            <a:spAutoFit/>
          </a:bodyPr>
          <a:lstStyle/>
          <a:p>
            <a:pPr algn="ctr">
              <a:lnSpc>
                <a:spcPts val="3312"/>
              </a:lnSpc>
            </a:pPr>
            <a:r>
              <a:rPr lang="en-US" sz="1840" spc="36" dirty="0" err="1">
                <a:solidFill>
                  <a:srgbClr val="FFFFFF"/>
                </a:solidFill>
                <a:latin typeface="Open Sauce"/>
              </a:rPr>
              <a:t>Suyun</a:t>
            </a:r>
            <a:r>
              <a:rPr lang="en-US" sz="1840" spc="36" dirty="0">
                <a:solidFill>
                  <a:srgbClr val="FFFFFF"/>
                </a:solidFill>
                <a:latin typeface="Open Sauce"/>
              </a:rPr>
              <a:t> </a:t>
            </a:r>
            <a:r>
              <a:rPr lang="en-US" sz="1840" spc="36" dirty="0" err="1">
                <a:solidFill>
                  <a:srgbClr val="FFFFFF"/>
                </a:solidFill>
                <a:latin typeface="Open Sauce"/>
              </a:rPr>
              <a:t>önemi</a:t>
            </a:r>
            <a:r>
              <a:rPr lang="en-US" sz="1840" spc="36" dirty="0">
                <a:solidFill>
                  <a:srgbClr val="FFFFFF"/>
                </a:solidFill>
                <a:latin typeface="Open Sauce"/>
              </a:rPr>
              <a:t>- </a:t>
            </a:r>
            <a:r>
              <a:rPr lang="en-US" sz="1840" spc="36" dirty="0" err="1">
                <a:solidFill>
                  <a:srgbClr val="FFFFFF"/>
                </a:solidFill>
                <a:latin typeface="Open Sauce"/>
              </a:rPr>
              <a:t>su</a:t>
            </a:r>
            <a:r>
              <a:rPr lang="en-US" sz="1840" spc="36" dirty="0">
                <a:solidFill>
                  <a:srgbClr val="FFFFFF"/>
                </a:solidFill>
                <a:latin typeface="Open Sauce"/>
              </a:rPr>
              <a:t> </a:t>
            </a:r>
            <a:r>
              <a:rPr lang="en-US" sz="1840" spc="36" dirty="0" err="1">
                <a:solidFill>
                  <a:srgbClr val="FFFFFF"/>
                </a:solidFill>
                <a:latin typeface="Open Sauce"/>
              </a:rPr>
              <a:t>tsarruf</a:t>
            </a:r>
            <a:r>
              <a:rPr lang="en-US" sz="1840" spc="36" dirty="0">
                <a:solidFill>
                  <a:srgbClr val="FFFFFF"/>
                </a:solidFill>
                <a:latin typeface="Open Sauce"/>
              </a:rPr>
              <a:t> </a:t>
            </a:r>
            <a:r>
              <a:rPr lang="en-US" sz="1840" spc="36" dirty="0" err="1">
                <a:solidFill>
                  <a:srgbClr val="FFFFFF"/>
                </a:solidFill>
                <a:latin typeface="Open Sauce"/>
              </a:rPr>
              <a:t>yöntemleri</a:t>
            </a:r>
            <a:r>
              <a:rPr lang="en-US" sz="1840" spc="36" dirty="0">
                <a:solidFill>
                  <a:srgbClr val="FFFFFF"/>
                </a:solidFill>
                <a:latin typeface="Open Sauce"/>
              </a:rPr>
              <a:t> </a:t>
            </a:r>
            <a:r>
              <a:rPr lang="en-US" sz="1840" spc="36" dirty="0" err="1">
                <a:solidFill>
                  <a:srgbClr val="FFFFFF"/>
                </a:solidFill>
                <a:latin typeface="Open Sauce"/>
              </a:rPr>
              <a:t>eğitimi</a:t>
            </a:r>
            <a:endParaRPr lang="en-US" sz="1840" spc="36" dirty="0">
              <a:solidFill>
                <a:srgbClr val="FFFFFF"/>
              </a:solidFill>
              <a:latin typeface="Open Sauce"/>
            </a:endParaRPr>
          </a:p>
        </p:txBody>
      </p:sp>
      <p:sp>
        <p:nvSpPr>
          <p:cNvPr id="32" name="TextBox 32"/>
          <p:cNvSpPr txBox="1"/>
          <p:nvPr/>
        </p:nvSpPr>
        <p:spPr>
          <a:xfrm>
            <a:off x="14448465" y="6165185"/>
            <a:ext cx="1996718" cy="793275"/>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Çevre yönetimi eğitimi</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773663" y="1623635"/>
            <a:ext cx="15018355" cy="859684"/>
          </a:xfrm>
          <a:prstGeom prst="rect">
            <a:avLst/>
          </a:prstGeom>
        </p:spPr>
        <p:txBody>
          <a:bodyPr lIns="0" tIns="0" rIns="0" bIns="0" rtlCol="0" anchor="t">
            <a:spAutoFit/>
          </a:bodyPr>
          <a:lstStyle/>
          <a:p>
            <a:pPr>
              <a:lnSpc>
                <a:spcPts val="7081"/>
              </a:lnSpc>
            </a:pPr>
            <a:r>
              <a:rPr lang="en-US" sz="5057">
                <a:solidFill>
                  <a:srgbClr val="FFFFFF"/>
                </a:solidFill>
                <a:latin typeface="Open Sauce Heavy"/>
              </a:rPr>
              <a:t>Çalışanlarımıza Sunulan Yan Haklar</a:t>
            </a:r>
          </a:p>
        </p:txBody>
      </p:sp>
      <p:grpSp>
        <p:nvGrpSpPr>
          <p:cNvPr id="3" name="Group 3"/>
          <p:cNvGrpSpPr/>
          <p:nvPr/>
        </p:nvGrpSpPr>
        <p:grpSpPr>
          <a:xfrm>
            <a:off x="1323919" y="4035894"/>
            <a:ext cx="3921017" cy="1067435"/>
            <a:chOff x="0" y="0"/>
            <a:chExt cx="5228023" cy="1423247"/>
          </a:xfrm>
        </p:grpSpPr>
        <p:sp>
          <p:nvSpPr>
            <p:cNvPr id="4" name="TextBox 4"/>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FFFFFF"/>
                  </a:solidFill>
                  <a:latin typeface="Open Sauce Semi-Bold"/>
                </a:rPr>
                <a:t>01</a:t>
              </a:r>
            </a:p>
          </p:txBody>
        </p:sp>
        <p:sp>
          <p:nvSpPr>
            <p:cNvPr id="5" name="TextBox 5"/>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grpSp>
        <p:nvGrpSpPr>
          <p:cNvPr id="6" name="Group 6"/>
          <p:cNvGrpSpPr/>
          <p:nvPr/>
        </p:nvGrpSpPr>
        <p:grpSpPr>
          <a:xfrm>
            <a:off x="5794566" y="4035894"/>
            <a:ext cx="3921017" cy="1067435"/>
            <a:chOff x="0" y="0"/>
            <a:chExt cx="5228023" cy="1423247"/>
          </a:xfrm>
        </p:grpSpPr>
        <p:sp>
          <p:nvSpPr>
            <p:cNvPr id="7" name="TextBox 7"/>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dirty="0">
                  <a:solidFill>
                    <a:srgbClr val="FFFFFF"/>
                  </a:solidFill>
                  <a:latin typeface="Open Sauce Semi-Bold"/>
                </a:rPr>
                <a:t>02</a:t>
              </a:r>
            </a:p>
          </p:txBody>
        </p:sp>
        <p:sp>
          <p:nvSpPr>
            <p:cNvPr id="8" name="TextBox 8"/>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grpSp>
        <p:nvGrpSpPr>
          <p:cNvPr id="9" name="Group 9"/>
          <p:cNvGrpSpPr/>
          <p:nvPr/>
        </p:nvGrpSpPr>
        <p:grpSpPr>
          <a:xfrm>
            <a:off x="10037236" y="4035894"/>
            <a:ext cx="3921017" cy="1067435"/>
            <a:chOff x="0" y="0"/>
            <a:chExt cx="5228023" cy="1423247"/>
          </a:xfrm>
        </p:grpSpPr>
        <p:sp>
          <p:nvSpPr>
            <p:cNvPr id="10" name="TextBox 10"/>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FFFFFF"/>
                  </a:solidFill>
                  <a:latin typeface="Open Sauce Semi-Bold"/>
                </a:rPr>
                <a:t>03</a:t>
              </a:r>
            </a:p>
          </p:txBody>
        </p:sp>
        <p:sp>
          <p:nvSpPr>
            <p:cNvPr id="11" name="TextBox 11"/>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sp>
        <p:nvSpPr>
          <p:cNvPr id="12" name="TextBox 12"/>
          <p:cNvSpPr txBox="1"/>
          <p:nvPr/>
        </p:nvSpPr>
        <p:spPr>
          <a:xfrm>
            <a:off x="1142944" y="5106201"/>
            <a:ext cx="3921017" cy="2923877"/>
          </a:xfrm>
          <a:prstGeom prst="rect">
            <a:avLst/>
          </a:prstGeom>
        </p:spPr>
        <p:txBody>
          <a:bodyPr lIns="0" tIns="0" rIns="0" bIns="0" rtlCol="0" anchor="t">
            <a:spAutoFit/>
          </a:bodyPr>
          <a:lstStyle/>
          <a:p>
            <a:pPr marL="453390" lvl="1" indent="-226695">
              <a:lnSpc>
                <a:spcPts val="3780"/>
              </a:lnSpc>
              <a:buFont typeface="Arial"/>
              <a:buChar char="•"/>
            </a:pPr>
            <a:r>
              <a:rPr lang="tr-TR" sz="2100" spc="42" dirty="0" smtClean="0">
                <a:solidFill>
                  <a:srgbClr val="FFFFFF"/>
                </a:solidFill>
                <a:latin typeface="Open Sauce"/>
              </a:rPr>
              <a:t>Aynı ayda doğan personellerimizi bir araya getirip</a:t>
            </a:r>
            <a:r>
              <a:rPr lang="en-US" sz="2100" spc="42" dirty="0" smtClean="0">
                <a:solidFill>
                  <a:srgbClr val="FFFFFF"/>
                </a:solidFill>
                <a:latin typeface="Open Sauce"/>
              </a:rPr>
              <a:t> </a:t>
            </a:r>
            <a:r>
              <a:rPr lang="en-US" sz="2100" spc="42" dirty="0" err="1" smtClean="0">
                <a:solidFill>
                  <a:srgbClr val="FFFFFF"/>
                </a:solidFill>
                <a:latin typeface="Open Sauce"/>
              </a:rPr>
              <a:t>otel</a:t>
            </a:r>
            <a:r>
              <a:rPr lang="en-US" sz="2100" spc="42" dirty="0" smtClean="0">
                <a:solidFill>
                  <a:srgbClr val="FFFFFF"/>
                </a:solidFill>
                <a:latin typeface="Open Sauce"/>
              </a:rPr>
              <a:t> </a:t>
            </a:r>
            <a:r>
              <a:rPr lang="en-US" sz="2100" spc="42" dirty="0" err="1" smtClean="0">
                <a:solidFill>
                  <a:srgbClr val="FFFFFF"/>
                </a:solidFill>
                <a:latin typeface="Open Sauce"/>
              </a:rPr>
              <a:t>mutfağı</a:t>
            </a:r>
            <a:r>
              <a:rPr lang="tr-TR" sz="2100" spc="42" dirty="0" smtClean="0">
                <a:solidFill>
                  <a:srgbClr val="FFFFFF"/>
                </a:solidFill>
                <a:latin typeface="Open Sauce"/>
              </a:rPr>
              <a:t> tarafından</a:t>
            </a:r>
            <a:r>
              <a:rPr lang="en-US" sz="2100" spc="42" dirty="0" smtClean="0">
                <a:solidFill>
                  <a:srgbClr val="FFFFFF"/>
                </a:solidFill>
                <a:latin typeface="Open Sauce"/>
              </a:rPr>
              <a:t> </a:t>
            </a:r>
            <a:r>
              <a:rPr lang="tr-TR" sz="2100" spc="42" dirty="0" smtClean="0">
                <a:solidFill>
                  <a:srgbClr val="FFFFFF"/>
                </a:solidFill>
                <a:latin typeface="Open Sauce"/>
              </a:rPr>
              <a:t>yapılan pasta ile kutlama yapılmaktadır.</a:t>
            </a:r>
            <a:endParaRPr lang="en-US" sz="2100" spc="42" dirty="0">
              <a:solidFill>
                <a:srgbClr val="FFFFFF"/>
              </a:solidFill>
              <a:latin typeface="Open Sauce"/>
            </a:endParaRPr>
          </a:p>
          <a:p>
            <a:pPr>
              <a:lnSpc>
                <a:spcPts val="3780"/>
              </a:lnSpc>
            </a:pPr>
            <a:endParaRPr lang="en-US" sz="2100" spc="42" dirty="0">
              <a:solidFill>
                <a:srgbClr val="FFFFFF"/>
              </a:solidFill>
              <a:latin typeface="Open Sauce"/>
            </a:endParaRPr>
          </a:p>
        </p:txBody>
      </p:sp>
      <p:sp>
        <p:nvSpPr>
          <p:cNvPr id="13" name="TextBox 13"/>
          <p:cNvSpPr txBox="1"/>
          <p:nvPr/>
        </p:nvSpPr>
        <p:spPr>
          <a:xfrm>
            <a:off x="5613591" y="5106201"/>
            <a:ext cx="3618629" cy="916305"/>
          </a:xfrm>
          <a:prstGeom prst="rect">
            <a:avLst/>
          </a:prstGeom>
        </p:spPr>
        <p:txBody>
          <a:bodyPr lIns="0" tIns="0" rIns="0" bIns="0" rtlCol="0" anchor="t">
            <a:spAutoFit/>
          </a:bodyPr>
          <a:lstStyle/>
          <a:p>
            <a:pPr marL="453390" lvl="1" indent="-226695">
              <a:lnSpc>
                <a:spcPts val="3780"/>
              </a:lnSpc>
              <a:buFont typeface="Arial"/>
              <a:buChar char="•"/>
            </a:pPr>
            <a:r>
              <a:rPr lang="en-US" sz="2100" spc="42" dirty="0" err="1">
                <a:solidFill>
                  <a:srgbClr val="FFFFFF"/>
                </a:solidFill>
                <a:latin typeface="Open Sauce"/>
              </a:rPr>
              <a:t>Milli</a:t>
            </a:r>
            <a:r>
              <a:rPr lang="en-US" sz="2100" spc="42" dirty="0">
                <a:solidFill>
                  <a:srgbClr val="FFFFFF"/>
                </a:solidFill>
                <a:latin typeface="Open Sauce"/>
              </a:rPr>
              <a:t> </a:t>
            </a:r>
            <a:r>
              <a:rPr lang="en-US" sz="2100" spc="42" dirty="0" err="1">
                <a:solidFill>
                  <a:srgbClr val="FFFFFF"/>
                </a:solidFill>
                <a:latin typeface="Open Sauce"/>
              </a:rPr>
              <a:t>bayramlarımızı</a:t>
            </a:r>
            <a:r>
              <a:rPr lang="en-US" sz="2100" spc="42" dirty="0">
                <a:solidFill>
                  <a:srgbClr val="FFFFFF"/>
                </a:solidFill>
                <a:latin typeface="Open Sauce"/>
              </a:rPr>
              <a:t> </a:t>
            </a:r>
            <a:r>
              <a:rPr lang="en-US" sz="2100" spc="42" dirty="0" err="1">
                <a:solidFill>
                  <a:srgbClr val="FFFFFF"/>
                </a:solidFill>
                <a:latin typeface="Open Sauce"/>
              </a:rPr>
              <a:t>kutlama</a:t>
            </a:r>
            <a:r>
              <a:rPr lang="en-US" sz="2100" spc="42" dirty="0">
                <a:solidFill>
                  <a:srgbClr val="FFFFFF"/>
                </a:solidFill>
                <a:latin typeface="Open Sauce"/>
              </a:rPr>
              <a:t> </a:t>
            </a:r>
            <a:r>
              <a:rPr lang="en-US" sz="2100" spc="42" dirty="0" err="1">
                <a:solidFill>
                  <a:srgbClr val="FFFFFF"/>
                </a:solidFill>
                <a:latin typeface="Open Sauce"/>
              </a:rPr>
              <a:t>yapılmaktadır</a:t>
            </a:r>
            <a:r>
              <a:rPr lang="en-US" sz="2100" spc="42" dirty="0" smtClean="0">
                <a:solidFill>
                  <a:srgbClr val="FFFFFF"/>
                </a:solidFill>
                <a:latin typeface="Open Sauce"/>
              </a:rPr>
              <a:t>.</a:t>
            </a:r>
            <a:endParaRPr lang="en-US" sz="2100" u="none" spc="42" dirty="0">
              <a:solidFill>
                <a:srgbClr val="FFFFFF"/>
              </a:solidFill>
              <a:latin typeface="Open Sauce"/>
            </a:endParaRPr>
          </a:p>
        </p:txBody>
      </p:sp>
      <p:sp>
        <p:nvSpPr>
          <p:cNvPr id="14" name="TextBox 14"/>
          <p:cNvSpPr txBox="1"/>
          <p:nvPr/>
        </p:nvSpPr>
        <p:spPr>
          <a:xfrm>
            <a:off x="9856261" y="5106201"/>
            <a:ext cx="3384742" cy="2345055"/>
          </a:xfrm>
          <a:prstGeom prst="rect">
            <a:avLst/>
          </a:prstGeom>
        </p:spPr>
        <p:txBody>
          <a:bodyPr lIns="0" tIns="0" rIns="0" bIns="0" rtlCol="0" anchor="t">
            <a:spAutoFit/>
          </a:bodyPr>
          <a:lstStyle/>
          <a:p>
            <a:pPr marL="453390" lvl="1" indent="-226695">
              <a:lnSpc>
                <a:spcPts val="3780"/>
              </a:lnSpc>
              <a:buFont typeface="Arial"/>
              <a:buChar char="•"/>
            </a:pPr>
            <a:r>
              <a:rPr lang="en-US" sz="2100" spc="42" dirty="0" err="1">
                <a:solidFill>
                  <a:srgbClr val="FFFFFF"/>
                </a:solidFill>
                <a:latin typeface="Open Sauce"/>
              </a:rPr>
              <a:t>Sezon</a:t>
            </a:r>
            <a:r>
              <a:rPr lang="en-US" sz="2100" spc="42" dirty="0">
                <a:solidFill>
                  <a:srgbClr val="FFFFFF"/>
                </a:solidFill>
                <a:latin typeface="Open Sauce"/>
              </a:rPr>
              <a:t> </a:t>
            </a:r>
            <a:r>
              <a:rPr lang="en-US" sz="2100" spc="42" dirty="0" err="1">
                <a:solidFill>
                  <a:srgbClr val="FFFFFF"/>
                </a:solidFill>
                <a:latin typeface="Open Sauce"/>
              </a:rPr>
              <a:t>bitiminde</a:t>
            </a:r>
            <a:r>
              <a:rPr lang="en-US" sz="2100" spc="42" dirty="0">
                <a:solidFill>
                  <a:srgbClr val="FFFFFF"/>
                </a:solidFill>
                <a:latin typeface="Open Sauce"/>
              </a:rPr>
              <a:t> </a:t>
            </a:r>
            <a:r>
              <a:rPr lang="en-US" sz="2100" spc="42" dirty="0" err="1">
                <a:solidFill>
                  <a:srgbClr val="FFFFFF"/>
                </a:solidFill>
                <a:latin typeface="Open Sauce"/>
              </a:rPr>
              <a:t>personellerimiz</a:t>
            </a:r>
            <a:r>
              <a:rPr lang="en-US" sz="2100" spc="42" dirty="0">
                <a:solidFill>
                  <a:srgbClr val="FFFFFF"/>
                </a:solidFill>
                <a:latin typeface="Open Sauce"/>
              </a:rPr>
              <a:t> </a:t>
            </a:r>
            <a:r>
              <a:rPr lang="en-US" sz="2100" spc="42" dirty="0" err="1">
                <a:solidFill>
                  <a:srgbClr val="FFFFFF"/>
                </a:solidFill>
                <a:latin typeface="Open Sauce"/>
              </a:rPr>
              <a:t>için</a:t>
            </a:r>
            <a:r>
              <a:rPr lang="en-US" sz="2100" spc="42" dirty="0">
                <a:solidFill>
                  <a:srgbClr val="FFFFFF"/>
                </a:solidFill>
                <a:latin typeface="Open Sauce"/>
              </a:rPr>
              <a:t> </a:t>
            </a:r>
            <a:r>
              <a:rPr lang="en-US" sz="2100" spc="42" dirty="0" err="1">
                <a:solidFill>
                  <a:srgbClr val="FFFFFF"/>
                </a:solidFill>
                <a:latin typeface="Open Sauce"/>
              </a:rPr>
              <a:t>yıl</a:t>
            </a:r>
            <a:r>
              <a:rPr lang="en-US" sz="2100" spc="42" dirty="0">
                <a:solidFill>
                  <a:srgbClr val="FFFFFF"/>
                </a:solidFill>
                <a:latin typeface="Open Sauce"/>
              </a:rPr>
              <a:t> </a:t>
            </a:r>
            <a:r>
              <a:rPr lang="en-US" sz="2100" spc="42" dirty="0" err="1">
                <a:solidFill>
                  <a:srgbClr val="FFFFFF"/>
                </a:solidFill>
                <a:latin typeface="Open Sauce"/>
              </a:rPr>
              <a:t>sonu</a:t>
            </a:r>
            <a:r>
              <a:rPr lang="en-US" sz="2100" spc="42" dirty="0">
                <a:solidFill>
                  <a:srgbClr val="FFFFFF"/>
                </a:solidFill>
                <a:latin typeface="Open Sauce"/>
              </a:rPr>
              <a:t> </a:t>
            </a:r>
            <a:r>
              <a:rPr lang="en-US" sz="2100" spc="42" dirty="0" err="1">
                <a:solidFill>
                  <a:srgbClr val="FFFFFF"/>
                </a:solidFill>
                <a:latin typeface="Open Sauce"/>
              </a:rPr>
              <a:t>yemeği</a:t>
            </a:r>
            <a:r>
              <a:rPr lang="en-US" sz="2100" spc="42" dirty="0">
                <a:solidFill>
                  <a:srgbClr val="FFFFFF"/>
                </a:solidFill>
                <a:latin typeface="Open Sauce"/>
              </a:rPr>
              <a:t> </a:t>
            </a:r>
            <a:r>
              <a:rPr lang="en-US" sz="2100" spc="42" dirty="0" err="1">
                <a:solidFill>
                  <a:srgbClr val="FFFFFF"/>
                </a:solidFill>
                <a:latin typeface="Open Sauce"/>
              </a:rPr>
              <a:t>düzenlenmektedir</a:t>
            </a:r>
            <a:r>
              <a:rPr lang="en-US" sz="2100" spc="42" dirty="0">
                <a:solidFill>
                  <a:srgbClr val="FFFFFF"/>
                </a:solidFill>
                <a:latin typeface="Open Sauce"/>
              </a:rPr>
              <a:t>.</a:t>
            </a:r>
          </a:p>
          <a:p>
            <a:pPr>
              <a:lnSpc>
                <a:spcPts val="3780"/>
              </a:lnSpc>
            </a:pPr>
            <a:endParaRPr lang="en-US" sz="2100" spc="42" dirty="0">
              <a:solidFill>
                <a:srgbClr val="FFFFFF"/>
              </a:solidFill>
              <a:latin typeface="Open Sauce"/>
            </a:endParaRPr>
          </a:p>
        </p:txBody>
      </p:sp>
      <p:grpSp>
        <p:nvGrpSpPr>
          <p:cNvPr id="23" name="Group 9"/>
          <p:cNvGrpSpPr/>
          <p:nvPr/>
        </p:nvGrpSpPr>
        <p:grpSpPr>
          <a:xfrm>
            <a:off x="13716032" y="4000492"/>
            <a:ext cx="3921017" cy="1067435"/>
            <a:chOff x="0" y="0"/>
            <a:chExt cx="5228023" cy="1423247"/>
          </a:xfrm>
        </p:grpSpPr>
        <p:sp>
          <p:nvSpPr>
            <p:cNvPr id="24" name="TextBox 10"/>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dirty="0" smtClean="0">
                  <a:solidFill>
                    <a:srgbClr val="FFFFFF"/>
                  </a:solidFill>
                  <a:latin typeface="Open Sauce Semi-Bold"/>
                </a:rPr>
                <a:t>0</a:t>
              </a:r>
              <a:r>
                <a:rPr lang="tr-TR" sz="3600" dirty="0" smtClean="0">
                  <a:solidFill>
                    <a:srgbClr val="FFFFFF"/>
                  </a:solidFill>
                  <a:latin typeface="Open Sauce Semi-Bold"/>
                </a:rPr>
                <a:t>4</a:t>
              </a:r>
              <a:endParaRPr lang="en-US" sz="3600" dirty="0">
                <a:solidFill>
                  <a:srgbClr val="FFFFFF"/>
                </a:solidFill>
                <a:latin typeface="Open Sauce Semi-Bold"/>
              </a:endParaRPr>
            </a:p>
          </p:txBody>
        </p:sp>
        <p:sp>
          <p:nvSpPr>
            <p:cNvPr id="25" name="TextBox 11"/>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sp>
        <p:nvSpPr>
          <p:cNvPr id="26" name="TextBox 14"/>
          <p:cNvSpPr txBox="1"/>
          <p:nvPr/>
        </p:nvSpPr>
        <p:spPr>
          <a:xfrm>
            <a:off x="13535057" y="5070799"/>
            <a:ext cx="3384742" cy="1461939"/>
          </a:xfrm>
          <a:prstGeom prst="rect">
            <a:avLst/>
          </a:prstGeom>
        </p:spPr>
        <p:txBody>
          <a:bodyPr lIns="0" tIns="0" rIns="0" bIns="0" rtlCol="0" anchor="t">
            <a:spAutoFit/>
          </a:bodyPr>
          <a:lstStyle/>
          <a:p>
            <a:pPr marL="453390" lvl="1" indent="-226695">
              <a:lnSpc>
                <a:spcPts val="3780"/>
              </a:lnSpc>
              <a:buFont typeface="Arial"/>
              <a:buChar char="•"/>
            </a:pPr>
            <a:r>
              <a:rPr lang="tr-TR" sz="2100" spc="42" dirty="0" smtClean="0">
                <a:solidFill>
                  <a:srgbClr val="FFFFFF"/>
                </a:solidFill>
                <a:latin typeface="Open Sauce"/>
              </a:rPr>
              <a:t>Ayın elemanı seçilip hediye verilmektedir.</a:t>
            </a:r>
            <a:endParaRPr lang="en-US" sz="2100" spc="42" dirty="0">
              <a:solidFill>
                <a:srgbClr val="FFFFFF"/>
              </a:solidFill>
              <a:latin typeface="Open Sauce"/>
            </a:endParaRPr>
          </a:p>
          <a:p>
            <a:pPr>
              <a:lnSpc>
                <a:spcPts val="3780"/>
              </a:lnSpc>
            </a:pPr>
            <a:endParaRPr lang="en-US" sz="2100" spc="42" dirty="0">
              <a:solidFill>
                <a:srgbClr val="FFFFFF"/>
              </a:solidFill>
              <a:latin typeface="Open Sauce"/>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37282" y="3560301"/>
            <a:ext cx="5141525" cy="3756948"/>
            <a:chOff x="0" y="0"/>
            <a:chExt cx="6855367" cy="5009264"/>
          </a:xfrm>
        </p:grpSpPr>
        <p:sp>
          <p:nvSpPr>
            <p:cNvPr id="3" name="TextBox 3"/>
            <p:cNvSpPr txBox="1"/>
            <p:nvPr/>
          </p:nvSpPr>
          <p:spPr>
            <a:xfrm>
              <a:off x="0" y="-66675"/>
              <a:ext cx="6855367"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IŞE ALIM SÜRECI</a:t>
              </a:r>
            </a:p>
          </p:txBody>
        </p:sp>
        <p:sp>
          <p:nvSpPr>
            <p:cNvPr id="4" name="TextBox 4"/>
            <p:cNvSpPr txBox="1"/>
            <p:nvPr/>
          </p:nvSpPr>
          <p:spPr>
            <a:xfrm>
              <a:off x="0" y="1479511"/>
              <a:ext cx="6855367" cy="3529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İşletmemizde İnsan Kaynakları müdürü/Şefinin çizmiş olduğu çerçeve doğrultusun da işe alım işlemleri yapılmaktadır. İşe alımlarda adil, objektif, dürüst, güçlü iletişim, kendine güvenen, pozitif, çözüm odaklı kişiler seçilir.</a:t>
              </a:r>
            </a:p>
            <a:p>
              <a:pPr>
                <a:lnSpc>
                  <a:spcPts val="2659"/>
                </a:lnSpc>
              </a:pPr>
              <a:endParaRPr lang="en-US" sz="1899" spc="37">
                <a:solidFill>
                  <a:srgbClr val="1A3B29"/>
                </a:solidFill>
                <a:latin typeface="Open Sauce"/>
              </a:endParaRPr>
            </a:p>
            <a:p>
              <a:pPr>
                <a:lnSpc>
                  <a:spcPts val="2660"/>
                </a:lnSpc>
              </a:pPr>
              <a:endParaRPr lang="en-US" sz="1899" spc="37">
                <a:solidFill>
                  <a:srgbClr val="1A3B29"/>
                </a:solidFill>
                <a:latin typeface="Open Sauce"/>
              </a:endParaRPr>
            </a:p>
          </p:txBody>
        </p:sp>
        <p:sp>
          <p:nvSpPr>
            <p:cNvPr id="5" name="AutoShape 5"/>
            <p:cNvSpPr/>
            <p:nvPr/>
          </p:nvSpPr>
          <p:spPr>
            <a:xfrm>
              <a:off x="0" y="1087475"/>
              <a:ext cx="6855367" cy="0"/>
            </a:xfrm>
            <a:prstGeom prst="line">
              <a:avLst/>
            </a:prstGeom>
            <a:ln w="63500" cap="rnd">
              <a:solidFill>
                <a:srgbClr val="266041"/>
              </a:solidFill>
              <a:prstDash val="solid"/>
              <a:headEnd type="none" w="sm" len="sm"/>
              <a:tailEnd type="none" w="sm" len="sm"/>
            </a:ln>
          </p:spPr>
        </p:sp>
      </p:grpSp>
      <p:grpSp>
        <p:nvGrpSpPr>
          <p:cNvPr id="6" name="Group 6"/>
          <p:cNvGrpSpPr/>
          <p:nvPr/>
        </p:nvGrpSpPr>
        <p:grpSpPr>
          <a:xfrm>
            <a:off x="9553575" y="3560301"/>
            <a:ext cx="5490242" cy="3090198"/>
            <a:chOff x="0" y="0"/>
            <a:chExt cx="7320322" cy="4120264"/>
          </a:xfrm>
        </p:grpSpPr>
        <p:sp>
          <p:nvSpPr>
            <p:cNvPr id="7" name="TextBox 7"/>
            <p:cNvSpPr txBox="1"/>
            <p:nvPr/>
          </p:nvSpPr>
          <p:spPr>
            <a:xfrm>
              <a:off x="0" y="-66675"/>
              <a:ext cx="7320322"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ADIL ÜCRETLENDIRME</a:t>
              </a:r>
            </a:p>
          </p:txBody>
        </p:sp>
        <p:sp>
          <p:nvSpPr>
            <p:cNvPr id="8" name="TextBox 8"/>
            <p:cNvSpPr txBox="1"/>
            <p:nvPr/>
          </p:nvSpPr>
          <p:spPr>
            <a:xfrm>
              <a:off x="0" y="1479511"/>
              <a:ext cx="7320322" cy="2640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Çalışanlarımız tesislerimizde işe başlamadan önce alacakları ücret, çalışma şartları, çalışma saatleri, ücretlerini ne zaman alacakları, fazla mesai ücretleri gibi konularda bilgilendirilirler. </a:t>
              </a:r>
            </a:p>
            <a:p>
              <a:pPr>
                <a:lnSpc>
                  <a:spcPts val="2660"/>
                </a:lnSpc>
              </a:pPr>
              <a:endParaRPr lang="en-US" sz="1899" spc="37">
                <a:solidFill>
                  <a:srgbClr val="1A3B29"/>
                </a:solidFill>
                <a:latin typeface="Open Sauce"/>
              </a:endParaRPr>
            </a:p>
          </p:txBody>
        </p:sp>
        <p:sp>
          <p:nvSpPr>
            <p:cNvPr id="9" name="AutoShape 9"/>
            <p:cNvSpPr/>
            <p:nvPr/>
          </p:nvSpPr>
          <p:spPr>
            <a:xfrm>
              <a:off x="0" y="1087475"/>
              <a:ext cx="7320322" cy="0"/>
            </a:xfrm>
            <a:prstGeom prst="line">
              <a:avLst/>
            </a:prstGeom>
            <a:ln w="63500" cap="rnd">
              <a:solidFill>
                <a:srgbClr val="266041"/>
              </a:solidFill>
              <a:prstDash val="solid"/>
              <a:headEnd type="none" w="sm" len="sm"/>
              <a:tailEnd type="none" w="sm" len="sm"/>
            </a:ln>
          </p:spPr>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3536" y="2788296"/>
            <a:ext cx="15340929" cy="3965857"/>
            <a:chOff x="0" y="0"/>
            <a:chExt cx="20454571" cy="5287809"/>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Çalışan Alanları / Lojmanlar</a:t>
              </a:r>
            </a:p>
          </p:txBody>
        </p:sp>
        <p:sp>
          <p:nvSpPr>
            <p:cNvPr id="4" name="TextBox 4"/>
            <p:cNvSpPr txBox="1"/>
            <p:nvPr/>
          </p:nvSpPr>
          <p:spPr>
            <a:xfrm>
              <a:off x="0" y="2202556"/>
              <a:ext cx="20454571" cy="3085253"/>
            </a:xfrm>
            <a:prstGeom prst="rect">
              <a:avLst/>
            </a:prstGeom>
          </p:spPr>
          <p:txBody>
            <a:bodyPr lIns="0" tIns="0" rIns="0" bIns="0" rtlCol="0" anchor="t">
              <a:spAutoFit/>
            </a:bodyPr>
            <a:lstStyle/>
            <a:p>
              <a:pPr marL="410209" lvl="1" indent="-205105">
                <a:lnSpc>
                  <a:spcPts val="2659"/>
                </a:lnSpc>
                <a:buFont typeface="Arial"/>
                <a:buChar char="•"/>
              </a:pPr>
              <a:r>
                <a:rPr lang="en-US" sz="1899" spc="37">
                  <a:solidFill>
                    <a:srgbClr val="1A3B29"/>
                  </a:solidFill>
                  <a:latin typeface="Open Sauce"/>
                </a:rPr>
                <a:t>Çalışanlarımız için hazırlanmış olan lojmanlarımız merkezi konumda olup;</a:t>
              </a:r>
            </a:p>
            <a:p>
              <a:pPr marL="410209" lvl="1" indent="-205105">
                <a:lnSpc>
                  <a:spcPts val="2659"/>
                </a:lnSpc>
                <a:buFont typeface="Arial"/>
                <a:buChar char="•"/>
              </a:pPr>
              <a:r>
                <a:rPr lang="en-US" sz="1899" spc="37">
                  <a:solidFill>
                    <a:srgbClr val="1A3B29"/>
                  </a:solidFill>
                  <a:latin typeface="Open Sauce"/>
                </a:rPr>
                <a:t> Her odada internet erişimi,</a:t>
              </a:r>
            </a:p>
            <a:p>
              <a:pPr marL="410209" lvl="1" indent="-205105">
                <a:lnSpc>
                  <a:spcPts val="2659"/>
                </a:lnSpc>
                <a:buFont typeface="Arial"/>
                <a:buChar char="•"/>
              </a:pPr>
              <a:r>
                <a:rPr lang="en-US" sz="1899" spc="37">
                  <a:solidFill>
                    <a:srgbClr val="1A3B29"/>
                  </a:solidFill>
                  <a:latin typeface="Open Sauce"/>
                </a:rPr>
                <a:t> 24 saat sıcak su,</a:t>
              </a:r>
            </a:p>
            <a:p>
              <a:pPr marL="410209" lvl="1" indent="-205105">
                <a:lnSpc>
                  <a:spcPts val="2659"/>
                </a:lnSpc>
                <a:buFont typeface="Arial"/>
                <a:buChar char="•"/>
              </a:pPr>
              <a:r>
                <a:rPr lang="en-US" sz="1899" spc="37">
                  <a:solidFill>
                    <a:srgbClr val="1A3B29"/>
                  </a:solidFill>
                  <a:latin typeface="Open Sauce"/>
                </a:rPr>
                <a:t> Çamaşır yıkama makinası</a:t>
              </a:r>
            </a:p>
            <a:p>
              <a:pPr marL="410209" lvl="1" indent="-205105">
                <a:lnSpc>
                  <a:spcPts val="2659"/>
                </a:lnSpc>
                <a:buFont typeface="Arial"/>
                <a:buChar char="•"/>
              </a:pPr>
              <a:r>
                <a:rPr lang="en-US" sz="1899" spc="37">
                  <a:solidFill>
                    <a:srgbClr val="1A3B29"/>
                  </a:solidFill>
                  <a:latin typeface="Open Sauce"/>
                </a:rPr>
                <a:t>Oda temizlik hizmeti,</a:t>
              </a:r>
            </a:p>
            <a:p>
              <a:pPr marL="410209" lvl="1" indent="-205105">
                <a:lnSpc>
                  <a:spcPts val="2659"/>
                </a:lnSpc>
                <a:buFont typeface="Arial"/>
                <a:buChar char="•"/>
              </a:pPr>
              <a:r>
                <a:rPr lang="en-US" sz="1899" spc="37">
                  <a:solidFill>
                    <a:srgbClr val="1A3B29"/>
                  </a:solidFill>
                  <a:latin typeface="Open Sauce"/>
                </a:rPr>
                <a:t>İç Lojmanımız oda kişi kapasiteli,</a:t>
              </a:r>
            </a:p>
            <a:p>
              <a:pPr marL="410209" lvl="1" indent="-205105">
                <a:lnSpc>
                  <a:spcPts val="2659"/>
                </a:lnSpc>
                <a:buFont typeface="Arial"/>
                <a:buChar char="•"/>
              </a:pPr>
              <a:r>
                <a:rPr lang="en-US" sz="1899" spc="37">
                  <a:solidFill>
                    <a:srgbClr val="1A3B29"/>
                  </a:solidFill>
                  <a:latin typeface="Open Sauce"/>
                </a:rPr>
                <a:t> Dış lojmanımız oda kişi kapasitelidir.</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4523" y="2133172"/>
            <a:ext cx="10024777" cy="6020655"/>
          </a:xfrm>
          <a:custGeom>
            <a:avLst/>
            <a:gdLst/>
            <a:ahLst/>
            <a:cxnLst/>
            <a:rect l="l" t="t" r="r" b="b"/>
            <a:pathLst>
              <a:path w="10024777" h="6020655">
                <a:moveTo>
                  <a:pt x="0" y="0"/>
                </a:moveTo>
                <a:lnTo>
                  <a:pt x="10024777" y="0"/>
                </a:lnTo>
                <a:lnTo>
                  <a:pt x="10024777" y="6020656"/>
                </a:lnTo>
                <a:lnTo>
                  <a:pt x="0" y="6020656"/>
                </a:lnTo>
                <a:lnTo>
                  <a:pt x="0" y="0"/>
                </a:lnTo>
                <a:close/>
              </a:path>
            </a:pathLst>
          </a:custGeom>
          <a:blipFill>
            <a:blip r:embed="rId2"/>
            <a:stretch>
              <a:fillRect/>
            </a:stretch>
          </a:blipFill>
        </p:spPr>
      </p:sp>
      <p:grpSp>
        <p:nvGrpSpPr>
          <p:cNvPr id="3" name="Group 3"/>
          <p:cNvGrpSpPr/>
          <p:nvPr/>
        </p:nvGrpSpPr>
        <p:grpSpPr>
          <a:xfrm>
            <a:off x="1773663" y="3512886"/>
            <a:ext cx="5331251" cy="2800952"/>
            <a:chOff x="0" y="0"/>
            <a:chExt cx="7108335" cy="3734602"/>
          </a:xfrm>
        </p:grpSpPr>
        <p:sp>
          <p:nvSpPr>
            <p:cNvPr id="4" name="TextBox 4"/>
            <p:cNvSpPr txBox="1"/>
            <p:nvPr/>
          </p:nvSpPr>
          <p:spPr>
            <a:xfrm>
              <a:off x="0" y="-9525"/>
              <a:ext cx="7108335" cy="2270125"/>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İSTİHDAM ORANLARIMIZ</a:t>
              </a:r>
            </a:p>
          </p:txBody>
        </p:sp>
        <p:sp>
          <p:nvSpPr>
            <p:cNvPr id="5" name="TextBox 5"/>
            <p:cNvSpPr txBox="1"/>
            <p:nvPr/>
          </p:nvSpPr>
          <p:spPr>
            <a:xfrm>
              <a:off x="0" y="3262797"/>
              <a:ext cx="6815918" cy="471805"/>
            </a:xfrm>
            <a:prstGeom prst="rect">
              <a:avLst/>
            </a:prstGeom>
          </p:spPr>
          <p:txBody>
            <a:bodyPr lIns="0" tIns="0" rIns="0" bIns="0" rtlCol="0" anchor="t">
              <a:spAutoFit/>
            </a:bodyPr>
            <a:lstStyle/>
            <a:p>
              <a:pPr>
                <a:lnSpc>
                  <a:spcPts val="2940"/>
                </a:lnSpc>
              </a:pPr>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56148" y="1028700"/>
            <a:ext cx="13221854" cy="2260611"/>
          </a:xfrm>
          <a:custGeom>
            <a:avLst/>
            <a:gdLst/>
            <a:ahLst/>
            <a:cxnLst/>
            <a:rect l="l" t="t" r="r" b="b"/>
            <a:pathLst>
              <a:path w="13221854" h="2260611">
                <a:moveTo>
                  <a:pt x="0" y="0"/>
                </a:moveTo>
                <a:lnTo>
                  <a:pt x="13221854" y="0"/>
                </a:lnTo>
                <a:lnTo>
                  <a:pt x="13221854" y="2260611"/>
                </a:lnTo>
                <a:lnTo>
                  <a:pt x="0" y="2260611"/>
                </a:lnTo>
                <a:lnTo>
                  <a:pt x="0" y="0"/>
                </a:lnTo>
                <a:close/>
              </a:path>
            </a:pathLst>
          </a:custGeom>
          <a:blipFill>
            <a:blip r:embed="rId2"/>
            <a:stretch>
              <a:fillRect/>
            </a:stretch>
          </a:blipFill>
        </p:spPr>
      </p:sp>
      <p:sp>
        <p:nvSpPr>
          <p:cNvPr id="3" name="Freeform 3"/>
          <p:cNvSpPr/>
          <p:nvPr/>
        </p:nvSpPr>
        <p:spPr>
          <a:xfrm>
            <a:off x="4740951" y="3683739"/>
            <a:ext cx="8806098" cy="2236131"/>
          </a:xfrm>
          <a:custGeom>
            <a:avLst/>
            <a:gdLst/>
            <a:ahLst/>
            <a:cxnLst/>
            <a:rect l="l" t="t" r="r" b="b"/>
            <a:pathLst>
              <a:path w="8806098" h="2236131">
                <a:moveTo>
                  <a:pt x="0" y="0"/>
                </a:moveTo>
                <a:lnTo>
                  <a:pt x="8806098" y="0"/>
                </a:lnTo>
                <a:lnTo>
                  <a:pt x="8806098" y="2236132"/>
                </a:lnTo>
                <a:lnTo>
                  <a:pt x="0" y="2236132"/>
                </a:lnTo>
                <a:lnTo>
                  <a:pt x="0" y="0"/>
                </a:lnTo>
                <a:close/>
              </a:path>
            </a:pathLst>
          </a:custGeom>
          <a:blipFill>
            <a:blip r:embed="rId3"/>
            <a:stretch>
              <a:fillRect/>
            </a:stretch>
          </a:blipFill>
        </p:spPr>
      </p:sp>
      <p:sp>
        <p:nvSpPr>
          <p:cNvPr id="4" name="TextBox 4"/>
          <p:cNvSpPr txBox="1"/>
          <p:nvPr/>
        </p:nvSpPr>
        <p:spPr>
          <a:xfrm>
            <a:off x="2329489" y="6453626"/>
            <a:ext cx="14675172" cy="3095008"/>
          </a:xfrm>
          <a:prstGeom prst="rect">
            <a:avLst/>
          </a:prstGeom>
        </p:spPr>
        <p:txBody>
          <a:bodyPr lIns="0" tIns="0" rIns="0" bIns="0" rtlCol="0" anchor="t">
            <a:spAutoFit/>
          </a:bodyPr>
          <a:lstStyle/>
          <a:p>
            <a:pPr algn="ctr">
              <a:lnSpc>
                <a:spcPts val="8274"/>
              </a:lnSpc>
            </a:pPr>
            <a:r>
              <a:rPr lang="en-US" sz="5910">
                <a:solidFill>
                  <a:srgbClr val="1A3B29"/>
                </a:solidFill>
                <a:latin typeface="Open Sauce Heavy"/>
              </a:rPr>
              <a:t>Sosyal Sorumluluk Projelerimiz  Kapsamında Farklı Vakıf Ve Kuruluşları Desteklemekteyiz</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028700" y="1097089"/>
            <a:ext cx="9775548" cy="857250"/>
          </a:xfrm>
          <a:prstGeom prst="rect">
            <a:avLst/>
          </a:prstGeom>
        </p:spPr>
        <p:txBody>
          <a:bodyPr lIns="0" tIns="0" rIns="0" bIns="0" rtlCol="0" anchor="t">
            <a:spAutoFit/>
          </a:bodyPr>
          <a:lstStyle/>
          <a:p>
            <a:pPr>
              <a:lnSpc>
                <a:spcPts val="6720"/>
              </a:lnSpc>
            </a:pPr>
            <a:r>
              <a:rPr lang="en-US" sz="5600">
                <a:solidFill>
                  <a:srgbClr val="FFFFFF"/>
                </a:solidFill>
                <a:latin typeface="Open Sauce Heavy"/>
              </a:rPr>
              <a:t>Çevre Yaklaşımımız</a:t>
            </a:r>
          </a:p>
        </p:txBody>
      </p:sp>
      <p:sp>
        <p:nvSpPr>
          <p:cNvPr id="3" name="TextBox 3"/>
          <p:cNvSpPr txBox="1"/>
          <p:nvPr/>
        </p:nvSpPr>
        <p:spPr>
          <a:xfrm>
            <a:off x="1795876" y="4363436"/>
            <a:ext cx="14419589" cy="1298575"/>
          </a:xfrm>
          <a:prstGeom prst="rect">
            <a:avLst/>
          </a:prstGeom>
        </p:spPr>
        <p:txBody>
          <a:bodyPr lIns="0" tIns="0" rIns="0" bIns="0" rtlCol="0" anchor="t">
            <a:spAutoFit/>
          </a:bodyPr>
          <a:lstStyle/>
          <a:p>
            <a:pPr>
              <a:lnSpc>
                <a:spcPts val="3499"/>
              </a:lnSpc>
            </a:pPr>
            <a:r>
              <a:rPr lang="en-US" sz="2499" spc="49">
                <a:solidFill>
                  <a:srgbClr val="FFFFFF"/>
                </a:solidFill>
                <a:latin typeface="Open Sauce"/>
              </a:rPr>
              <a:t>Kaila Hotels olarak çevreyi korur, kirlenmesini önler, çevreye olan olumsuz etkilerimizi azaltmayı hedeflemekteyiz.</a:t>
            </a:r>
          </a:p>
          <a:p>
            <a:pPr>
              <a:lnSpc>
                <a:spcPts val="3499"/>
              </a:lnSpc>
            </a:pPr>
            <a:endParaRPr lang="en-US" sz="2499" spc="49">
              <a:solidFill>
                <a:srgbClr val="FFFFFF"/>
              </a:solidFill>
              <a:latin typeface="Open Sauce"/>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33450"/>
            <a:ext cx="6785978" cy="859684"/>
          </a:xfrm>
          <a:prstGeom prst="rect">
            <a:avLst/>
          </a:prstGeom>
        </p:spPr>
        <p:txBody>
          <a:bodyPr lIns="0" tIns="0" rIns="0" bIns="0" rtlCol="0" anchor="t">
            <a:spAutoFit/>
          </a:bodyPr>
          <a:lstStyle/>
          <a:p>
            <a:pPr>
              <a:lnSpc>
                <a:spcPts val="7081"/>
              </a:lnSpc>
            </a:pPr>
            <a:r>
              <a:rPr lang="en-US" sz="5057">
                <a:solidFill>
                  <a:srgbClr val="1A3B29"/>
                </a:solidFill>
                <a:latin typeface="Open Sauce Heavy"/>
              </a:rPr>
              <a:t>Sürdürülebilirlik;</a:t>
            </a:r>
          </a:p>
        </p:txBody>
      </p:sp>
      <p:sp>
        <p:nvSpPr>
          <p:cNvPr id="3" name="TextBox 3"/>
          <p:cNvSpPr txBox="1"/>
          <p:nvPr/>
        </p:nvSpPr>
        <p:spPr>
          <a:xfrm>
            <a:off x="1784059" y="2632363"/>
            <a:ext cx="14719882" cy="6367780"/>
          </a:xfrm>
          <a:prstGeom prst="rect">
            <a:avLst/>
          </a:prstGeom>
        </p:spPr>
        <p:txBody>
          <a:bodyPr lIns="0" tIns="0" rIns="0" bIns="0" rtlCol="0" anchor="t">
            <a:spAutoFit/>
          </a:bodyPr>
          <a:lstStyle/>
          <a:p>
            <a:pPr>
              <a:lnSpc>
                <a:spcPts val="3219"/>
              </a:lnSpc>
            </a:pPr>
            <a:endParaRPr/>
          </a:p>
          <a:p>
            <a:pPr algn="just">
              <a:lnSpc>
                <a:spcPts val="4059"/>
              </a:lnSpc>
            </a:pPr>
            <a:r>
              <a:rPr lang="en-US" sz="2899" spc="57">
                <a:solidFill>
                  <a:srgbClr val="000000"/>
                </a:solidFill>
                <a:latin typeface="Open Sauce"/>
              </a:rPr>
              <a:t>Çevre değerlerinin ve doğal kaynakların savurganlığa yol açmayacak biçimde akılcı yöntemlerle, bugünkü ve gelecek kuşakların hak ve yararları da göz önünde bulundurularak kullanılması ve ekonomide kontrollü büyümenin sağlanabilmesi adına yapılan tüm çalışmaları kapsar. Sürdürülebilir kalkınma, gelecek nesillerin de kendi kalkınma ihtiyaçlarını giderme yetilerini riske atmadan günümüz için kalkınmanın sağlanabilmesidir. Sürdürülebilir kalkınmanın sosyal, ekonomik, ekolojik ve kültürel boyutlarının her birindeki sorumluluklarımızın farkında olarak Kaila Hotels adına daha iyi bir dünya için çalışıyoruz. En iyi kalitede hizmet ve %100 misafir memnuniyeti hedefimizden taviz vermeden tüm tüketimlerin kontrol altına alınmasını, ekonomiye ve doğal kaynaklara yönelik oluşabilecek zararın en aza indirilmesini hedefliyoruz. </a:t>
            </a:r>
          </a:p>
          <a:p>
            <a:pPr>
              <a:lnSpc>
                <a:spcPts val="2520"/>
              </a:lnSpc>
            </a:pPr>
            <a:endParaRPr lang="en-US" sz="2899" spc="57">
              <a:solidFill>
                <a:srgbClr val="000000"/>
              </a:solidFill>
              <a:latin typeface="Open Sauce"/>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2939685"/>
            <a:ext cx="3596322" cy="2228215"/>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Çevre Dostu</a:t>
            </a:r>
          </a:p>
        </p:txBody>
      </p:sp>
      <p:grpSp>
        <p:nvGrpSpPr>
          <p:cNvPr id="3" name="Group 3"/>
          <p:cNvGrpSpPr/>
          <p:nvPr/>
        </p:nvGrpSpPr>
        <p:grpSpPr>
          <a:xfrm>
            <a:off x="7307406" y="2539314"/>
            <a:ext cx="9484612" cy="951865"/>
            <a:chOff x="0" y="0"/>
            <a:chExt cx="12646150" cy="1269153"/>
          </a:xfrm>
        </p:grpSpPr>
        <p:sp>
          <p:nvSpPr>
            <p:cNvPr id="4" name="TextBox 4"/>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1</a:t>
              </a:r>
            </a:p>
          </p:txBody>
        </p:sp>
        <p:sp>
          <p:nvSpPr>
            <p:cNvPr id="5" name="TextBox 5"/>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Kirlilik ile ilgili risklere ve acil durumlara hazırlıklıyız; çevresel yasal düzenlemelere uyuyoruz. </a:t>
              </a:r>
            </a:p>
            <a:p>
              <a:pPr>
                <a:lnSpc>
                  <a:spcPts val="2660"/>
                </a:lnSpc>
              </a:pPr>
              <a:endParaRPr lang="en-US" sz="1899" spc="37">
                <a:solidFill>
                  <a:srgbClr val="1A3B29"/>
                </a:solidFill>
                <a:latin typeface="Open Sauce"/>
              </a:endParaRPr>
            </a:p>
          </p:txBody>
        </p:sp>
      </p:grpSp>
      <p:grpSp>
        <p:nvGrpSpPr>
          <p:cNvPr id="6" name="Group 6"/>
          <p:cNvGrpSpPr/>
          <p:nvPr/>
        </p:nvGrpSpPr>
        <p:grpSpPr>
          <a:xfrm>
            <a:off x="7307406" y="3848735"/>
            <a:ext cx="9484612" cy="1285240"/>
            <a:chOff x="0" y="0"/>
            <a:chExt cx="12646150" cy="1713653"/>
          </a:xfrm>
        </p:grpSpPr>
        <p:sp>
          <p:nvSpPr>
            <p:cNvPr id="7" name="TextBox 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2</a:t>
              </a:r>
            </a:p>
          </p:txBody>
        </p:sp>
        <p:sp>
          <p:nvSpPr>
            <p:cNvPr id="8" name="TextBox 8"/>
            <p:cNvSpPr txBox="1"/>
            <p:nvPr/>
          </p:nvSpPr>
          <p:spPr>
            <a:xfrm>
              <a:off x="4387635" y="-28575"/>
              <a:ext cx="8258515" cy="1742228"/>
            </a:xfrm>
            <a:prstGeom prst="rect">
              <a:avLst/>
            </a:prstGeom>
          </p:spPr>
          <p:txBody>
            <a:bodyPr lIns="0" tIns="0" rIns="0" bIns="0" rtlCol="0" anchor="t">
              <a:spAutoFit/>
            </a:bodyPr>
            <a:lstStyle/>
            <a:p>
              <a:pPr>
                <a:lnSpc>
                  <a:spcPts val="2660"/>
                </a:lnSpc>
              </a:pPr>
              <a:r>
                <a:rPr lang="en-US" sz="1900" spc="38">
                  <a:solidFill>
                    <a:srgbClr val="1A3B29"/>
                  </a:solidFill>
                  <a:latin typeface="Open Sauce"/>
                </a:rPr>
                <a:t>Atık ayrıştırma ve atık miktarlarının azaltılması, doğal kaynakların verimli kullanılması vb. faaliyetlerle sürekli çevresel performansımızı iyileştiriyoruz. </a:t>
              </a:r>
            </a:p>
          </p:txBody>
        </p:sp>
      </p:grpSp>
      <p:grpSp>
        <p:nvGrpSpPr>
          <p:cNvPr id="9" name="Group 9"/>
          <p:cNvGrpSpPr/>
          <p:nvPr/>
        </p:nvGrpSpPr>
        <p:grpSpPr>
          <a:xfrm>
            <a:off x="7372307" y="5667696"/>
            <a:ext cx="9484612" cy="951865"/>
            <a:chOff x="0" y="0"/>
            <a:chExt cx="12646150" cy="1269153"/>
          </a:xfrm>
        </p:grpSpPr>
        <p:sp>
          <p:nvSpPr>
            <p:cNvPr id="10" name="TextBox 10"/>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3</a:t>
              </a:r>
            </a:p>
          </p:txBody>
        </p:sp>
        <p:sp>
          <p:nvSpPr>
            <p:cNvPr id="11" name="TextBox 11"/>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Atıkların geri dönüşüm/bertaraf aşamasına kadar takibini yapıyoruz. </a:t>
              </a:r>
            </a:p>
            <a:p>
              <a:pPr>
                <a:lnSpc>
                  <a:spcPts val="2660"/>
                </a:lnSpc>
              </a:pPr>
              <a:endParaRPr lang="en-US" sz="1899" spc="37">
                <a:solidFill>
                  <a:srgbClr val="1A3B29"/>
                </a:solidFill>
                <a:latin typeface="Open Sauce"/>
              </a:endParaRPr>
            </a:p>
          </p:txBody>
        </p:sp>
      </p:grpSp>
      <p:sp>
        <p:nvSpPr>
          <p:cNvPr id="12" name="AutoShape 12"/>
          <p:cNvSpPr/>
          <p:nvPr/>
        </p:nvSpPr>
        <p:spPr>
          <a:xfrm>
            <a:off x="7307406" y="3514992"/>
            <a:ext cx="9484612" cy="0"/>
          </a:xfrm>
          <a:prstGeom prst="line">
            <a:avLst/>
          </a:prstGeom>
          <a:ln w="47625" cap="rnd">
            <a:solidFill>
              <a:srgbClr val="266041"/>
            </a:solidFill>
            <a:prstDash val="solid"/>
            <a:headEnd type="none" w="sm" len="sm"/>
            <a:tailEnd type="none" w="sm" len="sm"/>
          </a:ln>
        </p:spPr>
      </p:sp>
      <p:sp>
        <p:nvSpPr>
          <p:cNvPr id="13" name="AutoShape 13"/>
          <p:cNvSpPr/>
          <p:nvPr/>
        </p:nvSpPr>
        <p:spPr>
          <a:xfrm>
            <a:off x="7307406" y="5191712"/>
            <a:ext cx="9484612" cy="0"/>
          </a:xfrm>
          <a:prstGeom prst="line">
            <a:avLst/>
          </a:prstGeom>
          <a:ln w="47625" cap="rnd">
            <a:solidFill>
              <a:srgbClr val="266041"/>
            </a:solidFill>
            <a:prstDash val="solid"/>
            <a:headEnd type="none" w="sm" len="sm"/>
            <a:tailEnd type="none" w="sm" len="sm"/>
          </a:ln>
        </p:spPr>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sp>
        <p:nvSpPr>
          <p:cNvPr id="17" name="AutoShape 17"/>
          <p:cNvSpPr/>
          <p:nvPr/>
        </p:nvSpPr>
        <p:spPr>
          <a:xfrm>
            <a:off x="7307406" y="6690998"/>
            <a:ext cx="9484612" cy="0"/>
          </a:xfrm>
          <a:prstGeom prst="line">
            <a:avLst/>
          </a:prstGeom>
          <a:ln w="47625" cap="rnd">
            <a:solidFill>
              <a:srgbClr val="266041"/>
            </a:solidFill>
            <a:prstDash val="solid"/>
            <a:headEnd type="none" w="sm" len="sm"/>
            <a:tailEnd type="none" w="sm" len="sm"/>
          </a:ln>
        </p:spPr>
      </p:sp>
      <p:grpSp>
        <p:nvGrpSpPr>
          <p:cNvPr id="18" name="Group 18"/>
          <p:cNvGrpSpPr/>
          <p:nvPr/>
        </p:nvGrpSpPr>
        <p:grpSpPr>
          <a:xfrm>
            <a:off x="7494358" y="6907876"/>
            <a:ext cx="9429237" cy="1285240"/>
            <a:chOff x="0" y="0"/>
            <a:chExt cx="12572316" cy="1713653"/>
          </a:xfrm>
        </p:grpSpPr>
        <p:sp>
          <p:nvSpPr>
            <p:cNvPr id="19" name="TextBox 19"/>
            <p:cNvSpPr txBox="1"/>
            <p:nvPr/>
          </p:nvSpPr>
          <p:spPr>
            <a:xfrm>
              <a:off x="0" y="-66675"/>
              <a:ext cx="381602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4</a:t>
              </a:r>
            </a:p>
          </p:txBody>
        </p:sp>
        <p:sp>
          <p:nvSpPr>
            <p:cNvPr id="20" name="TextBox 20"/>
            <p:cNvSpPr txBox="1"/>
            <p:nvPr/>
          </p:nvSpPr>
          <p:spPr>
            <a:xfrm>
              <a:off x="4362018" y="-38100"/>
              <a:ext cx="8210298" cy="1751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Otelimizde enerji ve su tasarrufu sistemleri kullanıyoruz ve çalışanlarımızı bu konularda eğitiyoruz. </a:t>
              </a:r>
            </a:p>
            <a:p>
              <a:pPr>
                <a:lnSpc>
                  <a:spcPts val="2660"/>
                </a:lnSpc>
              </a:pPr>
              <a:endParaRPr lang="en-US" sz="1899" spc="37">
                <a:solidFill>
                  <a:srgbClr val="1A3B29"/>
                </a:solidFill>
                <a:latin typeface="Open Sauce"/>
              </a:endParaRPr>
            </a:p>
          </p:txBody>
        </p:sp>
      </p:grpSp>
      <p:grpSp>
        <p:nvGrpSpPr>
          <p:cNvPr id="21" name="Group 21"/>
          <p:cNvGrpSpPr/>
          <p:nvPr/>
        </p:nvGrpSpPr>
        <p:grpSpPr>
          <a:xfrm>
            <a:off x="7494358" y="8386182"/>
            <a:ext cx="9240511" cy="1285240"/>
            <a:chOff x="0" y="0"/>
            <a:chExt cx="12320681" cy="1713653"/>
          </a:xfrm>
        </p:grpSpPr>
        <p:sp>
          <p:nvSpPr>
            <p:cNvPr id="22" name="TextBox 22"/>
            <p:cNvSpPr txBox="1"/>
            <p:nvPr/>
          </p:nvSpPr>
          <p:spPr>
            <a:xfrm>
              <a:off x="0" y="-66675"/>
              <a:ext cx="3739650"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5</a:t>
              </a:r>
            </a:p>
          </p:txBody>
        </p:sp>
        <p:sp>
          <p:nvSpPr>
            <p:cNvPr id="23" name="TextBox 23"/>
            <p:cNvSpPr txBox="1"/>
            <p:nvPr/>
          </p:nvSpPr>
          <p:spPr>
            <a:xfrm>
              <a:off x="4274712" y="-38100"/>
              <a:ext cx="8045969" cy="1751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Çalışanlarımızı tehlikeli kimyasalların dökülmesi durumunda alacakları tedbirler konusunda eğitimlerini veriyoruz.</a:t>
              </a:r>
            </a:p>
            <a:p>
              <a:pPr>
                <a:lnSpc>
                  <a:spcPts val="2660"/>
                </a:lnSpc>
              </a:pPr>
              <a:endParaRPr lang="en-US" sz="1899" spc="37">
                <a:solidFill>
                  <a:srgbClr val="1A3B29"/>
                </a:solidFill>
                <a:latin typeface="Open Sauce"/>
              </a:endParaRPr>
            </a:p>
          </p:txBody>
        </p:sp>
      </p:grpSp>
      <p:sp>
        <p:nvSpPr>
          <p:cNvPr id="24" name="AutoShape 24"/>
          <p:cNvSpPr/>
          <p:nvPr/>
        </p:nvSpPr>
        <p:spPr>
          <a:xfrm>
            <a:off x="7307406" y="8052438"/>
            <a:ext cx="9484612" cy="0"/>
          </a:xfrm>
          <a:prstGeom prst="line">
            <a:avLst/>
          </a:prstGeom>
          <a:ln w="47625" cap="rnd">
            <a:solidFill>
              <a:srgbClr val="266041"/>
            </a:solidFill>
            <a:prstDash val="solid"/>
            <a:headEnd type="none" w="sm" len="sm"/>
            <a:tailEnd type="none" w="sm" len="sm"/>
          </a:ln>
        </p:spPr>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10079" y="5195622"/>
            <a:ext cx="2020851" cy="2064782"/>
            <a:chOff x="0" y="0"/>
            <a:chExt cx="2694468" cy="2753043"/>
          </a:xfrm>
        </p:grpSpPr>
        <p:pic>
          <p:nvPicPr>
            <p:cNvPr id="3" name="Picture 3"/>
            <p:cNvPicPr>
              <a:picLocks noChangeAspect="1"/>
            </p:cNvPicPr>
            <p:nvPr/>
          </p:nvPicPr>
          <p:blipFill>
            <a:blip r:embed="rId2"/>
            <a:srcRect l="12954" r="12954"/>
            <a:stretch>
              <a:fillRect/>
            </a:stretch>
          </p:blipFill>
          <p:spPr>
            <a:xfrm>
              <a:off x="0" y="0"/>
              <a:ext cx="2694468" cy="2753043"/>
            </a:xfrm>
            <a:prstGeom prst="rect">
              <a:avLst/>
            </a:prstGeom>
          </p:spPr>
        </p:pic>
      </p:grpSp>
      <p:grpSp>
        <p:nvGrpSpPr>
          <p:cNvPr id="4" name="Group 4"/>
          <p:cNvGrpSpPr/>
          <p:nvPr/>
        </p:nvGrpSpPr>
        <p:grpSpPr>
          <a:xfrm>
            <a:off x="5775532" y="5195622"/>
            <a:ext cx="2020851" cy="2064782"/>
            <a:chOff x="0" y="0"/>
            <a:chExt cx="2694468" cy="2753043"/>
          </a:xfrm>
        </p:grpSpPr>
        <p:pic>
          <p:nvPicPr>
            <p:cNvPr id="5" name="Picture 5"/>
            <p:cNvPicPr>
              <a:picLocks noChangeAspect="1"/>
            </p:cNvPicPr>
            <p:nvPr/>
          </p:nvPicPr>
          <p:blipFill>
            <a:blip r:embed="rId3"/>
            <a:srcRect l="15814" r="15814"/>
            <a:stretch>
              <a:fillRect/>
            </a:stretch>
          </p:blipFill>
          <p:spPr>
            <a:xfrm>
              <a:off x="0" y="0"/>
              <a:ext cx="2694468" cy="2753043"/>
            </a:xfrm>
            <a:prstGeom prst="rect">
              <a:avLst/>
            </a:prstGeom>
          </p:spPr>
        </p:pic>
      </p:grpSp>
      <p:grpSp>
        <p:nvGrpSpPr>
          <p:cNvPr id="6" name="Group 6"/>
          <p:cNvGrpSpPr/>
          <p:nvPr/>
        </p:nvGrpSpPr>
        <p:grpSpPr>
          <a:xfrm>
            <a:off x="8276367" y="5195622"/>
            <a:ext cx="2020851" cy="2064782"/>
            <a:chOff x="0" y="0"/>
            <a:chExt cx="2694468" cy="2753043"/>
          </a:xfrm>
        </p:grpSpPr>
        <p:pic>
          <p:nvPicPr>
            <p:cNvPr id="7" name="Picture 7"/>
            <p:cNvPicPr>
              <a:picLocks noChangeAspect="1"/>
            </p:cNvPicPr>
            <p:nvPr/>
          </p:nvPicPr>
          <p:blipFill>
            <a:blip r:embed="rId4"/>
            <a:srcRect l="8854" r="8854"/>
            <a:stretch>
              <a:fillRect/>
            </a:stretch>
          </p:blipFill>
          <p:spPr>
            <a:xfrm>
              <a:off x="0" y="0"/>
              <a:ext cx="2694468" cy="2753043"/>
            </a:xfrm>
            <a:prstGeom prst="rect">
              <a:avLst/>
            </a:prstGeom>
          </p:spPr>
        </p:pic>
      </p:grpSp>
      <p:grpSp>
        <p:nvGrpSpPr>
          <p:cNvPr id="8" name="Group 8"/>
          <p:cNvGrpSpPr/>
          <p:nvPr/>
        </p:nvGrpSpPr>
        <p:grpSpPr>
          <a:xfrm>
            <a:off x="10701856" y="5195622"/>
            <a:ext cx="2020851" cy="2064782"/>
            <a:chOff x="0" y="0"/>
            <a:chExt cx="2694468" cy="2753043"/>
          </a:xfrm>
        </p:grpSpPr>
        <p:pic>
          <p:nvPicPr>
            <p:cNvPr id="9" name="Picture 9"/>
            <p:cNvPicPr>
              <a:picLocks noChangeAspect="1"/>
            </p:cNvPicPr>
            <p:nvPr/>
          </p:nvPicPr>
          <p:blipFill>
            <a:blip r:embed="rId5"/>
            <a:srcRect l="15344" r="15344"/>
            <a:stretch>
              <a:fillRect/>
            </a:stretch>
          </p:blipFill>
          <p:spPr>
            <a:xfrm>
              <a:off x="0" y="0"/>
              <a:ext cx="2694468" cy="2753043"/>
            </a:xfrm>
            <a:prstGeom prst="rect">
              <a:avLst/>
            </a:prstGeom>
          </p:spPr>
        </p:pic>
      </p:grpSp>
      <p:sp>
        <p:nvSpPr>
          <p:cNvPr id="10" name="AutoShape 10"/>
          <p:cNvSpPr/>
          <p:nvPr/>
        </p:nvSpPr>
        <p:spPr>
          <a:xfrm>
            <a:off x="4362920" y="4712219"/>
            <a:ext cx="9535562" cy="0"/>
          </a:xfrm>
          <a:prstGeom prst="line">
            <a:avLst/>
          </a:prstGeom>
          <a:ln w="19050" cap="flat">
            <a:solidFill>
              <a:srgbClr val="000000"/>
            </a:solidFill>
            <a:prstDash val="solid"/>
            <a:headEnd type="none" w="sm" len="sm"/>
            <a:tailEnd type="none" w="sm" len="sm"/>
          </a:ln>
        </p:spPr>
      </p:sp>
      <p:sp>
        <p:nvSpPr>
          <p:cNvPr id="11" name="Freeform 11"/>
          <p:cNvSpPr/>
          <p:nvPr/>
        </p:nvSpPr>
        <p:spPr>
          <a:xfrm>
            <a:off x="1028700" y="785514"/>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grpSp>
        <p:nvGrpSpPr>
          <p:cNvPr id="12" name="Group 12"/>
          <p:cNvGrpSpPr/>
          <p:nvPr/>
        </p:nvGrpSpPr>
        <p:grpSpPr>
          <a:xfrm>
            <a:off x="13126779" y="5195728"/>
            <a:ext cx="2020851" cy="2064782"/>
            <a:chOff x="0" y="0"/>
            <a:chExt cx="2694468" cy="2753043"/>
          </a:xfrm>
        </p:grpSpPr>
        <p:pic>
          <p:nvPicPr>
            <p:cNvPr id="13" name="Picture 13"/>
            <p:cNvPicPr>
              <a:picLocks noChangeAspect="1"/>
            </p:cNvPicPr>
            <p:nvPr/>
          </p:nvPicPr>
          <p:blipFill>
            <a:blip r:embed="rId8"/>
            <a:srcRect l="22162" r="22162"/>
            <a:stretch>
              <a:fillRect/>
            </a:stretch>
          </p:blipFill>
          <p:spPr>
            <a:xfrm>
              <a:off x="0" y="0"/>
              <a:ext cx="2694468" cy="2753043"/>
            </a:xfrm>
            <a:prstGeom prst="rect">
              <a:avLst/>
            </a:prstGeom>
          </p:spPr>
        </p:pic>
      </p:grpSp>
      <p:sp>
        <p:nvSpPr>
          <p:cNvPr id="14" name="TextBox 14"/>
          <p:cNvSpPr txBox="1"/>
          <p:nvPr/>
        </p:nvSpPr>
        <p:spPr>
          <a:xfrm>
            <a:off x="1773663" y="1097089"/>
            <a:ext cx="7774655"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Biyoçeşitlilik</a:t>
            </a:r>
          </a:p>
        </p:txBody>
      </p:sp>
      <p:sp>
        <p:nvSpPr>
          <p:cNvPr id="15" name="TextBox 15"/>
          <p:cNvSpPr txBox="1"/>
          <p:nvPr/>
        </p:nvSpPr>
        <p:spPr>
          <a:xfrm>
            <a:off x="1805500" y="2447301"/>
            <a:ext cx="15485637" cy="1874394"/>
          </a:xfrm>
          <a:prstGeom prst="rect">
            <a:avLst/>
          </a:prstGeom>
        </p:spPr>
        <p:txBody>
          <a:bodyPr lIns="0" tIns="0" rIns="0" bIns="0" rtlCol="0" anchor="t">
            <a:spAutoFit/>
          </a:bodyPr>
          <a:lstStyle/>
          <a:p>
            <a:pPr>
              <a:lnSpc>
                <a:spcPts val="3786"/>
              </a:lnSpc>
            </a:pPr>
            <a:r>
              <a:rPr lang="en-US" sz="2704" spc="27">
                <a:solidFill>
                  <a:srgbClr val="1A3B29"/>
                </a:solidFill>
                <a:latin typeface="Open Sauce"/>
              </a:rPr>
              <a:t>Biyoçeşitlilik, tüm dünyadaki yaşam formlarının çeşitliliğini ve bunların parçası olan ekolojik süreçleri ifade eder. Bitkiler, Hayvanlar, Mantarlar tüm bu çeşitliliğin temel unsurlarını oluşturur. Alanya bölgesinde oluşan bazı endemik bitki ve yerel hayvan türleri şunlardır;</a:t>
            </a:r>
          </a:p>
          <a:p>
            <a:pPr>
              <a:lnSpc>
                <a:spcPts val="3786"/>
              </a:lnSpc>
            </a:pPr>
            <a:endParaRPr lang="en-US" sz="2704" spc="27">
              <a:solidFill>
                <a:srgbClr val="1A3B29"/>
              </a:solidFill>
              <a:latin typeface="Open Sauce"/>
            </a:endParaRPr>
          </a:p>
        </p:txBody>
      </p:sp>
      <p:grpSp>
        <p:nvGrpSpPr>
          <p:cNvPr id="16" name="Group 16"/>
          <p:cNvGrpSpPr/>
          <p:nvPr/>
        </p:nvGrpSpPr>
        <p:grpSpPr>
          <a:xfrm>
            <a:off x="3187007" y="7503765"/>
            <a:ext cx="2043923" cy="1926496"/>
            <a:chOff x="0" y="0"/>
            <a:chExt cx="2725231" cy="2568661"/>
          </a:xfrm>
        </p:grpSpPr>
        <p:sp>
          <p:nvSpPr>
            <p:cNvPr id="17" name="TextBox 17"/>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18" name="TextBox 18"/>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YILANYASTIĞI (</a:t>
              </a:r>
              <a:r>
                <a:rPr lang="en-US" sz="1800" spc="179">
                  <a:solidFill>
                    <a:srgbClr val="1A3B29"/>
                  </a:solidFill>
                  <a:latin typeface="Open Sauce Heavy Italics"/>
                </a:rPr>
                <a:t>ARUM MACULATUM</a:t>
              </a:r>
              <a:r>
                <a:rPr lang="en-US" sz="1800" spc="179">
                  <a:solidFill>
                    <a:srgbClr val="1A3B29"/>
                  </a:solidFill>
                  <a:latin typeface="Open Sauce Heavy"/>
                </a:rPr>
                <a:t>) ​</a:t>
              </a:r>
            </a:p>
            <a:p>
              <a:pPr>
                <a:lnSpc>
                  <a:spcPts val="2520"/>
                </a:lnSpc>
              </a:pPr>
              <a:endParaRPr lang="en-US" sz="1800" spc="179">
                <a:solidFill>
                  <a:srgbClr val="1A3B29"/>
                </a:solidFill>
                <a:latin typeface="Open Sauce Heavy"/>
              </a:endParaRPr>
            </a:p>
          </p:txBody>
        </p:sp>
      </p:grpSp>
      <p:grpSp>
        <p:nvGrpSpPr>
          <p:cNvPr id="19" name="Group 19"/>
          <p:cNvGrpSpPr/>
          <p:nvPr/>
        </p:nvGrpSpPr>
        <p:grpSpPr>
          <a:xfrm>
            <a:off x="5752459" y="7503765"/>
            <a:ext cx="2043923" cy="1926496"/>
            <a:chOff x="0" y="0"/>
            <a:chExt cx="2725231" cy="2568661"/>
          </a:xfrm>
        </p:grpSpPr>
        <p:sp>
          <p:nvSpPr>
            <p:cNvPr id="20" name="TextBox 20"/>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21" name="TextBox 21"/>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ÇAKŞIR OTU (</a:t>
              </a:r>
              <a:r>
                <a:rPr lang="en-US" sz="1800" spc="179">
                  <a:solidFill>
                    <a:srgbClr val="1A3B29"/>
                  </a:solidFill>
                  <a:latin typeface="Open Sauce Heavy Italics"/>
                </a:rPr>
                <a:t>Ferula Communis</a:t>
              </a:r>
              <a:r>
                <a:rPr lang="en-US" sz="1800" spc="179">
                  <a:solidFill>
                    <a:srgbClr val="1A3B29"/>
                  </a:solidFill>
                  <a:latin typeface="Open Sauce Heavy"/>
                </a:rPr>
                <a:t>)​</a:t>
              </a:r>
            </a:p>
            <a:p>
              <a:pPr>
                <a:lnSpc>
                  <a:spcPts val="2520"/>
                </a:lnSpc>
              </a:pPr>
              <a:endParaRPr lang="en-US" sz="1800" spc="179">
                <a:solidFill>
                  <a:srgbClr val="1A3B29"/>
                </a:solidFill>
                <a:latin typeface="Open Sauce Heavy"/>
              </a:endParaRPr>
            </a:p>
          </p:txBody>
        </p:sp>
      </p:grpSp>
      <p:grpSp>
        <p:nvGrpSpPr>
          <p:cNvPr id="22" name="Group 22"/>
          <p:cNvGrpSpPr/>
          <p:nvPr/>
        </p:nvGrpSpPr>
        <p:grpSpPr>
          <a:xfrm>
            <a:off x="8253294" y="7503765"/>
            <a:ext cx="2043923" cy="1926496"/>
            <a:chOff x="0" y="0"/>
            <a:chExt cx="2725231" cy="2568661"/>
          </a:xfrm>
        </p:grpSpPr>
        <p:sp>
          <p:nvSpPr>
            <p:cNvPr id="23" name="TextBox 23"/>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24" name="TextBox 24"/>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80">
                  <a:solidFill>
                    <a:srgbClr val="1A3B29"/>
                  </a:solidFill>
                  <a:latin typeface="Open Sauce Heavy"/>
                </a:rPr>
                <a:t>PEYGAMBER ÇIÇEĞI (</a:t>
              </a:r>
              <a:r>
                <a:rPr lang="en-US" sz="1800" spc="180">
                  <a:solidFill>
                    <a:srgbClr val="1A3B29"/>
                  </a:solidFill>
                  <a:latin typeface="Open Sauce Heavy Italics"/>
                </a:rPr>
                <a:t>CENTAUREA CYANUS</a:t>
              </a:r>
              <a:r>
                <a:rPr lang="en-US" sz="1800" spc="180">
                  <a:solidFill>
                    <a:srgbClr val="1A3B29"/>
                  </a:solidFill>
                  <a:latin typeface="Open Sauce Heavy"/>
                </a:rPr>
                <a:t>)</a:t>
              </a:r>
            </a:p>
          </p:txBody>
        </p:sp>
      </p:grpSp>
      <p:grpSp>
        <p:nvGrpSpPr>
          <p:cNvPr id="25" name="Group 25"/>
          <p:cNvGrpSpPr/>
          <p:nvPr/>
        </p:nvGrpSpPr>
        <p:grpSpPr>
          <a:xfrm>
            <a:off x="10678784" y="7503765"/>
            <a:ext cx="2043923" cy="2240821"/>
            <a:chOff x="0" y="0"/>
            <a:chExt cx="2725231" cy="2987761"/>
          </a:xfrm>
        </p:grpSpPr>
        <p:sp>
          <p:nvSpPr>
            <p:cNvPr id="26" name="TextBox 26"/>
            <p:cNvSpPr txBox="1"/>
            <p:nvPr/>
          </p:nvSpPr>
          <p:spPr>
            <a:xfrm>
              <a:off x="0" y="2632948"/>
              <a:ext cx="2725231" cy="354813"/>
            </a:xfrm>
            <a:prstGeom prst="rect">
              <a:avLst/>
            </a:prstGeom>
          </p:spPr>
          <p:txBody>
            <a:bodyPr lIns="0" tIns="0" rIns="0" bIns="0" rtlCol="0" anchor="t">
              <a:spAutoFit/>
            </a:bodyPr>
            <a:lstStyle/>
            <a:p>
              <a:pPr>
                <a:lnSpc>
                  <a:spcPts val="2395"/>
                </a:lnSpc>
              </a:pPr>
              <a:endParaRPr/>
            </a:p>
          </p:txBody>
        </p:sp>
        <p:sp>
          <p:nvSpPr>
            <p:cNvPr id="27" name="TextBox 27"/>
            <p:cNvSpPr txBox="1"/>
            <p:nvPr/>
          </p:nvSpPr>
          <p:spPr>
            <a:xfrm>
              <a:off x="0" y="-38100"/>
              <a:ext cx="2725231" cy="2491740"/>
            </a:xfrm>
            <a:prstGeom prst="rect">
              <a:avLst/>
            </a:prstGeom>
          </p:spPr>
          <p:txBody>
            <a:bodyPr lIns="0" tIns="0" rIns="0" bIns="0" rtlCol="0" anchor="t">
              <a:spAutoFit/>
            </a:bodyPr>
            <a:lstStyle/>
            <a:p>
              <a:pPr>
                <a:lnSpc>
                  <a:spcPts val="2520"/>
                </a:lnSpc>
              </a:pPr>
              <a:endParaRPr/>
            </a:p>
            <a:p>
              <a:pPr>
                <a:lnSpc>
                  <a:spcPts val="2520"/>
                </a:lnSpc>
              </a:pPr>
              <a:r>
                <a:rPr lang="en-US" sz="1800" spc="180">
                  <a:solidFill>
                    <a:srgbClr val="1A3B29"/>
                  </a:solidFill>
                  <a:latin typeface="Open Sauce Heavy"/>
                </a:rPr>
                <a:t>ARAP BÜLBÜLÜ (</a:t>
              </a:r>
              <a:r>
                <a:rPr lang="en-US" sz="1800" spc="180">
                  <a:solidFill>
                    <a:srgbClr val="1A3B29"/>
                  </a:solidFill>
                  <a:latin typeface="Open Sauce Heavy Italics"/>
                </a:rPr>
                <a:t>PYCNONOTUS XANTHOPYGOS</a:t>
              </a:r>
              <a:r>
                <a:rPr lang="en-US" sz="1800" spc="180">
                  <a:solidFill>
                    <a:srgbClr val="1A3B29"/>
                  </a:solidFill>
                  <a:latin typeface="Open Sauce Heavy"/>
                </a:rPr>
                <a:t>)</a:t>
              </a:r>
            </a:p>
          </p:txBody>
        </p:sp>
      </p:grpSp>
      <p:grpSp>
        <p:nvGrpSpPr>
          <p:cNvPr id="28" name="Group 28"/>
          <p:cNvGrpSpPr/>
          <p:nvPr/>
        </p:nvGrpSpPr>
        <p:grpSpPr>
          <a:xfrm>
            <a:off x="13103707" y="7503871"/>
            <a:ext cx="2043923" cy="2240821"/>
            <a:chOff x="0" y="0"/>
            <a:chExt cx="2725231" cy="2987761"/>
          </a:xfrm>
        </p:grpSpPr>
        <p:sp>
          <p:nvSpPr>
            <p:cNvPr id="29" name="TextBox 29"/>
            <p:cNvSpPr txBox="1"/>
            <p:nvPr/>
          </p:nvSpPr>
          <p:spPr>
            <a:xfrm>
              <a:off x="0" y="2632948"/>
              <a:ext cx="2725231" cy="354813"/>
            </a:xfrm>
            <a:prstGeom prst="rect">
              <a:avLst/>
            </a:prstGeom>
          </p:spPr>
          <p:txBody>
            <a:bodyPr lIns="0" tIns="0" rIns="0" bIns="0" rtlCol="0" anchor="t">
              <a:spAutoFit/>
            </a:bodyPr>
            <a:lstStyle/>
            <a:p>
              <a:pPr>
                <a:lnSpc>
                  <a:spcPts val="2395"/>
                </a:lnSpc>
              </a:pPr>
              <a:endParaRPr/>
            </a:p>
          </p:txBody>
        </p:sp>
        <p:sp>
          <p:nvSpPr>
            <p:cNvPr id="30" name="TextBox 30"/>
            <p:cNvSpPr txBox="1"/>
            <p:nvPr/>
          </p:nvSpPr>
          <p:spPr>
            <a:xfrm>
              <a:off x="0" y="-38100"/>
              <a:ext cx="2725231" cy="24917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SINI KAMLUMBAĞASI (</a:t>
              </a:r>
              <a:r>
                <a:rPr lang="en-US" sz="1800" spc="179">
                  <a:solidFill>
                    <a:srgbClr val="1A3B29"/>
                  </a:solidFill>
                  <a:latin typeface="Open Sauce Heavy Italics"/>
                </a:rPr>
                <a:t>Caretta caretta</a:t>
              </a:r>
              <a:r>
                <a:rPr lang="en-US" sz="1800" spc="179">
                  <a:solidFill>
                    <a:srgbClr val="1A3B29"/>
                  </a:solidFill>
                  <a:latin typeface="Open Sauce Heavy"/>
                </a:rPr>
                <a:t>)</a:t>
              </a:r>
            </a:p>
            <a:p>
              <a:pPr>
                <a:lnSpc>
                  <a:spcPts val="2520"/>
                </a:lnSpc>
              </a:pPr>
              <a:endParaRPr lang="en-US" sz="1800" spc="179">
                <a:solidFill>
                  <a:srgbClr val="1A3B29"/>
                </a:solidFill>
                <a:latin typeface="Open Sauce Heavy"/>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785514"/>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000332" y="4071930"/>
            <a:ext cx="12402702" cy="4305506"/>
          </a:xfrm>
          <a:custGeom>
            <a:avLst/>
            <a:gdLst/>
            <a:ahLst/>
            <a:cxnLst/>
            <a:rect l="l" t="t" r="r" b="b"/>
            <a:pathLst>
              <a:path w="12402702" h="4305506">
                <a:moveTo>
                  <a:pt x="0" y="0"/>
                </a:moveTo>
                <a:lnTo>
                  <a:pt x="12402702" y="0"/>
                </a:lnTo>
                <a:lnTo>
                  <a:pt x="12402702" y="4305507"/>
                </a:lnTo>
                <a:lnTo>
                  <a:pt x="0" y="4305507"/>
                </a:lnTo>
                <a:lnTo>
                  <a:pt x="0" y="0"/>
                </a:lnTo>
                <a:close/>
              </a:path>
            </a:pathLst>
          </a:custGeom>
          <a:blipFill>
            <a:blip r:embed="rId4"/>
            <a:stretch>
              <a:fillRect l="-4422" t="-62854" r="-2948" b="-11042"/>
            </a:stretch>
          </a:blipFill>
        </p:spPr>
      </p:sp>
      <p:sp>
        <p:nvSpPr>
          <p:cNvPr id="4" name="TextBox 4"/>
          <p:cNvSpPr txBox="1"/>
          <p:nvPr/>
        </p:nvSpPr>
        <p:spPr>
          <a:xfrm>
            <a:off x="1773663" y="1097089"/>
            <a:ext cx="7774655"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Çevresel Etki</a:t>
            </a:r>
          </a:p>
        </p:txBody>
      </p:sp>
      <p:sp>
        <p:nvSpPr>
          <p:cNvPr id="5" name="TextBox 5"/>
          <p:cNvSpPr txBox="1"/>
          <p:nvPr/>
        </p:nvSpPr>
        <p:spPr>
          <a:xfrm>
            <a:off x="1805500" y="2447301"/>
            <a:ext cx="15485637" cy="974626"/>
          </a:xfrm>
          <a:prstGeom prst="rect">
            <a:avLst/>
          </a:prstGeom>
        </p:spPr>
        <p:txBody>
          <a:bodyPr lIns="0" tIns="0" rIns="0" bIns="0" rtlCol="0" anchor="t">
            <a:spAutoFit/>
          </a:bodyPr>
          <a:lstStyle/>
          <a:p>
            <a:pPr>
              <a:lnSpc>
                <a:spcPts val="3786"/>
              </a:lnSpc>
            </a:pPr>
            <a:r>
              <a:rPr lang="en-US" sz="2704" spc="27" dirty="0" err="1">
                <a:solidFill>
                  <a:srgbClr val="1A3B29"/>
                </a:solidFill>
                <a:latin typeface="Open Sauce"/>
              </a:rPr>
              <a:t>Çevresel</a:t>
            </a:r>
            <a:r>
              <a:rPr lang="en-US" sz="2704" spc="27" dirty="0">
                <a:solidFill>
                  <a:srgbClr val="1A3B29"/>
                </a:solidFill>
                <a:latin typeface="Open Sauce"/>
              </a:rPr>
              <a:t> </a:t>
            </a:r>
            <a:r>
              <a:rPr lang="en-US" sz="2704" spc="27" dirty="0" err="1">
                <a:solidFill>
                  <a:srgbClr val="1A3B29"/>
                </a:solidFill>
                <a:latin typeface="Open Sauce"/>
              </a:rPr>
              <a:t>etki</a:t>
            </a:r>
            <a:r>
              <a:rPr lang="en-US" sz="2704" spc="27" dirty="0">
                <a:solidFill>
                  <a:srgbClr val="1A3B29"/>
                </a:solidFill>
                <a:latin typeface="Open Sauce"/>
              </a:rPr>
              <a:t> </a:t>
            </a:r>
            <a:r>
              <a:rPr lang="en-US" sz="2704" spc="27" dirty="0" err="1">
                <a:solidFill>
                  <a:srgbClr val="1A3B29"/>
                </a:solidFill>
                <a:latin typeface="Open Sauce"/>
              </a:rPr>
              <a:t>hedeflerimizden</a:t>
            </a:r>
            <a:r>
              <a:rPr lang="en-US" sz="2704" spc="27" dirty="0">
                <a:solidFill>
                  <a:srgbClr val="1A3B29"/>
                </a:solidFill>
                <a:latin typeface="Open Sauce"/>
              </a:rPr>
              <a:t> </a:t>
            </a:r>
            <a:r>
              <a:rPr lang="en-US" sz="2704" spc="27" dirty="0" err="1">
                <a:solidFill>
                  <a:srgbClr val="1A3B29"/>
                </a:solidFill>
                <a:latin typeface="Open Sauce"/>
              </a:rPr>
              <a:t>biri</a:t>
            </a:r>
            <a:r>
              <a:rPr lang="en-US" sz="2704" spc="27" dirty="0">
                <a:solidFill>
                  <a:srgbClr val="1A3B29"/>
                </a:solidFill>
                <a:latin typeface="Open Sauce"/>
              </a:rPr>
              <a:t>, </a:t>
            </a:r>
            <a:r>
              <a:rPr lang="en-US" sz="2704" spc="27" dirty="0" err="1">
                <a:solidFill>
                  <a:srgbClr val="1A3B29"/>
                </a:solidFill>
                <a:latin typeface="Open Sauce"/>
              </a:rPr>
              <a:t>aşağıdaki</a:t>
            </a:r>
            <a:r>
              <a:rPr lang="en-US" sz="2704" spc="27" dirty="0">
                <a:solidFill>
                  <a:srgbClr val="1A3B29"/>
                </a:solidFill>
                <a:latin typeface="Open Sauce"/>
              </a:rPr>
              <a:t> </a:t>
            </a:r>
            <a:r>
              <a:rPr lang="en-US" sz="2704" spc="27" dirty="0" err="1">
                <a:solidFill>
                  <a:srgbClr val="1A3B29"/>
                </a:solidFill>
                <a:latin typeface="Open Sauce"/>
              </a:rPr>
              <a:t>girişimlerle</a:t>
            </a:r>
            <a:r>
              <a:rPr lang="en-US" sz="2704" spc="27" dirty="0">
                <a:solidFill>
                  <a:srgbClr val="1A3B29"/>
                </a:solidFill>
                <a:latin typeface="Open Sauce"/>
              </a:rPr>
              <a:t> </a:t>
            </a:r>
            <a:r>
              <a:rPr lang="en-US" sz="2704" spc="27" dirty="0" smtClean="0">
                <a:solidFill>
                  <a:srgbClr val="1A3B29"/>
                </a:solidFill>
                <a:latin typeface="Open Sauce"/>
              </a:rPr>
              <a:t>202</a:t>
            </a:r>
            <a:r>
              <a:rPr lang="tr-TR" sz="2704" spc="27" dirty="0" smtClean="0">
                <a:solidFill>
                  <a:srgbClr val="1A3B29"/>
                </a:solidFill>
                <a:latin typeface="Open Sauce"/>
              </a:rPr>
              <a:t>3</a:t>
            </a:r>
            <a:r>
              <a:rPr lang="en-US" sz="2704" spc="27" dirty="0" smtClean="0">
                <a:solidFill>
                  <a:srgbClr val="1A3B29"/>
                </a:solidFill>
                <a:latin typeface="Open Sauce"/>
              </a:rPr>
              <a:t> </a:t>
            </a:r>
            <a:r>
              <a:rPr lang="en-US" sz="2704" spc="27" dirty="0" err="1">
                <a:solidFill>
                  <a:srgbClr val="1A3B29"/>
                </a:solidFill>
                <a:latin typeface="Open Sauce"/>
              </a:rPr>
              <a:t>yılında</a:t>
            </a:r>
            <a:r>
              <a:rPr lang="en-US" sz="2704" spc="27" dirty="0">
                <a:solidFill>
                  <a:srgbClr val="1A3B29"/>
                </a:solidFill>
                <a:latin typeface="Open Sauce"/>
              </a:rPr>
              <a:t> </a:t>
            </a:r>
            <a:r>
              <a:rPr lang="en-US" sz="2704" spc="27" dirty="0" err="1">
                <a:solidFill>
                  <a:srgbClr val="1A3B29"/>
                </a:solidFill>
                <a:latin typeface="Open Sauce"/>
              </a:rPr>
              <a:t>su</a:t>
            </a:r>
            <a:r>
              <a:rPr lang="en-US" sz="2704" spc="27" dirty="0">
                <a:solidFill>
                  <a:srgbClr val="1A3B29"/>
                </a:solidFill>
                <a:latin typeface="Open Sauce"/>
              </a:rPr>
              <a:t> </a:t>
            </a:r>
            <a:r>
              <a:rPr lang="en-US" sz="2704" spc="27" dirty="0" err="1">
                <a:solidFill>
                  <a:srgbClr val="1A3B29"/>
                </a:solidFill>
                <a:latin typeface="Open Sauce"/>
              </a:rPr>
              <a:t>kullanımını</a:t>
            </a:r>
            <a:r>
              <a:rPr lang="en-US" sz="2704" spc="27" dirty="0">
                <a:solidFill>
                  <a:srgbClr val="1A3B29"/>
                </a:solidFill>
                <a:latin typeface="Open Sauce"/>
              </a:rPr>
              <a:t> %3 </a:t>
            </a:r>
            <a:r>
              <a:rPr lang="en-US" sz="2704" spc="27" dirty="0" err="1">
                <a:solidFill>
                  <a:srgbClr val="1A3B29"/>
                </a:solidFill>
                <a:latin typeface="Open Sauce"/>
              </a:rPr>
              <a:t>azaltmaktır</a:t>
            </a:r>
            <a:r>
              <a:rPr lang="en-US" sz="2704" spc="27" dirty="0">
                <a:solidFill>
                  <a:srgbClr val="1A3B29"/>
                </a:solidFill>
                <a:latin typeface="Open Sauce"/>
              </a:rPr>
              <a:t>: </a:t>
            </a:r>
          </a:p>
          <a:p>
            <a:pPr>
              <a:lnSpc>
                <a:spcPts val="3786"/>
              </a:lnSpc>
            </a:pPr>
            <a:endParaRPr lang="en-US" sz="2704" spc="27" dirty="0">
              <a:solidFill>
                <a:srgbClr val="1A3B29"/>
              </a:solidFill>
              <a:latin typeface="Open Sauce"/>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Enerji Dostu Altyapımız</a:t>
            </a:r>
          </a:p>
        </p:txBody>
      </p:sp>
      <p:sp>
        <p:nvSpPr>
          <p:cNvPr id="4" name="TextBox 4"/>
          <p:cNvSpPr txBox="1"/>
          <p:nvPr/>
        </p:nvSpPr>
        <p:spPr>
          <a:xfrm>
            <a:off x="1773663" y="3702680"/>
            <a:ext cx="15485637" cy="4255644"/>
          </a:xfrm>
          <a:prstGeom prst="rect">
            <a:avLst/>
          </a:prstGeom>
        </p:spPr>
        <p:txBody>
          <a:bodyPr lIns="0" tIns="0" rIns="0" bIns="0" rtlCol="0" anchor="t">
            <a:spAutoFit/>
          </a:bodyPr>
          <a:lstStyle/>
          <a:p>
            <a:pPr marL="584002" lvl="1" indent="-292001">
              <a:lnSpc>
                <a:spcPts val="3786"/>
              </a:lnSpc>
              <a:buFont typeface="Arial"/>
              <a:buChar char="•"/>
            </a:pPr>
            <a:r>
              <a:rPr lang="en-US" sz="2704" spc="27">
                <a:solidFill>
                  <a:srgbClr val="1A3B29"/>
                </a:solidFill>
                <a:latin typeface="Open Sauce Bold"/>
              </a:rPr>
              <a:t>Odalarda akıllı sensör sistemi bulunmaktadır.</a:t>
            </a:r>
          </a:p>
          <a:p>
            <a:pPr marL="584002" lvl="1" indent="-292001">
              <a:lnSpc>
                <a:spcPts val="3786"/>
              </a:lnSpc>
              <a:buFont typeface="Arial"/>
              <a:buChar char="•"/>
            </a:pPr>
            <a:r>
              <a:rPr lang="en-US" sz="2704" spc="27">
                <a:solidFill>
                  <a:srgbClr val="1A3B29"/>
                </a:solidFill>
                <a:latin typeface="Open Sauce Bold"/>
              </a:rPr>
              <a:t>Balkon kapılarında kapı açıldığı zaman klimayı kapatan switch bulunmaktadır.</a:t>
            </a:r>
          </a:p>
          <a:p>
            <a:pPr marL="584002" lvl="1" indent="-292001">
              <a:lnSpc>
                <a:spcPts val="3786"/>
              </a:lnSpc>
              <a:buFont typeface="Arial"/>
              <a:buChar char="•"/>
            </a:pPr>
            <a:r>
              <a:rPr lang="en-US" sz="2704" spc="27">
                <a:solidFill>
                  <a:srgbClr val="1A3B29"/>
                </a:solidFill>
                <a:latin typeface="Open Sauce Bold"/>
              </a:rPr>
              <a:t>Otel genelinde aydınlatmaların %90’ı led aydınlatmadır.</a:t>
            </a:r>
          </a:p>
          <a:p>
            <a:pPr marL="584002" lvl="1" indent="-292001">
              <a:lnSpc>
                <a:spcPts val="3786"/>
              </a:lnSpc>
              <a:buFont typeface="Arial"/>
              <a:buChar char="•"/>
            </a:pPr>
            <a:r>
              <a:rPr lang="en-US" sz="2704" spc="27">
                <a:solidFill>
                  <a:srgbClr val="1A3B29"/>
                </a:solidFill>
                <a:latin typeface="Open Sauce Bold"/>
              </a:rPr>
              <a:t>Genel mekan WC’ler ve koridorda sensörlü aydınlatmalar kullanılmaktadır.</a:t>
            </a:r>
          </a:p>
          <a:p>
            <a:pPr marL="584002" lvl="1" indent="-292001">
              <a:lnSpc>
                <a:spcPts val="3786"/>
              </a:lnSpc>
              <a:buFont typeface="Arial"/>
              <a:buChar char="•"/>
            </a:pPr>
            <a:r>
              <a:rPr lang="en-US" sz="2704" spc="27">
                <a:solidFill>
                  <a:srgbClr val="1A3B29"/>
                </a:solidFill>
                <a:latin typeface="Open Sauce Bold"/>
              </a:rPr>
              <a:t>Dış mekan aydınlatmalarının büyük bir kısmı timere bağlıdır.</a:t>
            </a:r>
          </a:p>
          <a:p>
            <a:pPr marL="584002" lvl="1" indent="-292001">
              <a:lnSpc>
                <a:spcPts val="3786"/>
              </a:lnSpc>
              <a:buFont typeface="Arial"/>
              <a:buChar char="•"/>
            </a:pPr>
            <a:r>
              <a:rPr lang="en-US" sz="2704" spc="27">
                <a:solidFill>
                  <a:srgbClr val="1A3B29"/>
                </a:solidFill>
                <a:latin typeface="Open Sauce Bold"/>
              </a:rPr>
              <a:t>Odalar ve genel mekanlarda enerji tasarrufu sağlayan konfor ısı camları kullanılmıştır.</a:t>
            </a:r>
          </a:p>
          <a:p>
            <a:pPr marL="584002" lvl="1" indent="-292001">
              <a:lnSpc>
                <a:spcPts val="3786"/>
              </a:lnSpc>
              <a:buFont typeface="Arial"/>
              <a:buChar char="•"/>
            </a:pPr>
            <a:r>
              <a:rPr lang="en-US" sz="2704" spc="27">
                <a:solidFill>
                  <a:srgbClr val="1A3B29"/>
                </a:solidFill>
                <a:latin typeface="Open Sauce Bold"/>
              </a:rPr>
              <a:t>Frekans kontrollü hidrafor ve klima santralleri bulunmaktadır.</a:t>
            </a:r>
          </a:p>
          <a:p>
            <a:pPr>
              <a:lnSpc>
                <a:spcPts val="3786"/>
              </a:lnSpc>
            </a:pPr>
            <a:endParaRPr lang="en-US" sz="2704" spc="27">
              <a:solidFill>
                <a:srgbClr val="1A3B29"/>
              </a:solidFill>
              <a:latin typeface="Open Sauce Bold"/>
            </a:endParaRPr>
          </a:p>
          <a:p>
            <a:pPr>
              <a:lnSpc>
                <a:spcPts val="3786"/>
              </a:lnSpc>
            </a:pPr>
            <a:endParaRPr lang="en-US" sz="2704" spc="27">
              <a:solidFill>
                <a:srgbClr val="1A3B29"/>
              </a:solidFill>
              <a:latin typeface="Open Sauce Bold"/>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68135" y="1361534"/>
            <a:ext cx="13351730" cy="857250"/>
          </a:xfrm>
          <a:prstGeom prst="rect">
            <a:avLst/>
          </a:prstGeom>
        </p:spPr>
        <p:txBody>
          <a:bodyPr lIns="0" tIns="0" rIns="0" bIns="0" rtlCol="0" anchor="t">
            <a:spAutoFit/>
          </a:bodyPr>
          <a:lstStyle/>
          <a:p>
            <a:pPr algn="ctr">
              <a:lnSpc>
                <a:spcPts val="6720"/>
              </a:lnSpc>
            </a:pPr>
            <a:r>
              <a:rPr lang="en-US" sz="5600">
                <a:solidFill>
                  <a:srgbClr val="1A3B29"/>
                </a:solidFill>
                <a:latin typeface="Open Sauce Heavy"/>
              </a:rPr>
              <a:t>ELEKTRİK TÜKETİMLERİMİZ</a:t>
            </a:r>
          </a:p>
        </p:txBody>
      </p:sp>
      <p:pic>
        <p:nvPicPr>
          <p:cNvPr id="1026" name="Picture 2"/>
          <p:cNvPicPr>
            <a:picLocks noChangeAspect="1" noChangeArrowheads="1"/>
          </p:cNvPicPr>
          <p:nvPr/>
        </p:nvPicPr>
        <p:blipFill>
          <a:blip r:embed="rId2"/>
          <a:srcRect/>
          <a:stretch>
            <a:fillRect/>
          </a:stretch>
        </p:blipFill>
        <p:spPr bwMode="auto">
          <a:xfrm>
            <a:off x="1357258" y="3214674"/>
            <a:ext cx="7610348" cy="464347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9525438" y="3214674"/>
            <a:ext cx="7710717" cy="46434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Su Tasarrufu</a:t>
            </a:r>
          </a:p>
        </p:txBody>
      </p:sp>
      <p:sp>
        <p:nvSpPr>
          <p:cNvPr id="4" name="TextBox 4"/>
          <p:cNvSpPr txBox="1"/>
          <p:nvPr/>
        </p:nvSpPr>
        <p:spPr>
          <a:xfrm>
            <a:off x="1028700" y="3276279"/>
            <a:ext cx="16230600" cy="6611494"/>
          </a:xfrm>
          <a:prstGeom prst="rect">
            <a:avLst/>
          </a:prstGeom>
        </p:spPr>
        <p:txBody>
          <a:bodyPr lIns="0" tIns="0" rIns="0" bIns="0" rtlCol="0" anchor="t">
            <a:spAutoFit/>
          </a:bodyPr>
          <a:lstStyle/>
          <a:p>
            <a:pPr marL="476055" lvl="1" indent="-238027" algn="just">
              <a:lnSpc>
                <a:spcPts val="3086"/>
              </a:lnSpc>
              <a:buFont typeface="Arial"/>
              <a:buChar char="•"/>
            </a:pPr>
            <a:r>
              <a:rPr lang="en-US" sz="2204" spc="22">
                <a:solidFill>
                  <a:srgbClr val="1A3B29"/>
                </a:solidFill>
                <a:latin typeface="Open Sauce Bold"/>
              </a:rPr>
              <a:t> S</a:t>
            </a:r>
            <a:r>
              <a:rPr lang="en-US" sz="2204" spc="22">
                <a:solidFill>
                  <a:srgbClr val="1A3B29"/>
                </a:solidFill>
                <a:latin typeface="Open Sauce"/>
              </a:rPr>
              <a:t>ağlık, hijyen ve misafir memnuniyeti konularından ödün vermeden genel su tüketimini azaltmak amacıyla su tasarrufu sağlayan donanımlar kullanmakta; misafirleri bilgilendirmekte ve çalışanlarımızı bu konuda eğitmekteyiz. Otelimizde su tasarrufu ile ilgili aşağıdaki çalışmalar yapılmakta ve sürekliliği sağlanmaktadır:</a:t>
            </a:r>
          </a:p>
          <a:p>
            <a:pPr marL="476055" lvl="1" indent="-238027" algn="just">
              <a:lnSpc>
                <a:spcPts val="3086"/>
              </a:lnSpc>
              <a:buFont typeface="Arial"/>
              <a:buChar char="•"/>
            </a:pPr>
            <a:r>
              <a:rPr lang="en-US" sz="2204" spc="22">
                <a:solidFill>
                  <a:srgbClr val="1A3B29"/>
                </a:solidFill>
                <a:latin typeface="Open Sauce"/>
              </a:rPr>
              <a:t> Düşük debili özel musluklar ve duş başlıklarının yanı sıra, fotoselli veya zaman ayarlı musluk, duş ve pisuarlar kullanarak, gereksiz su kullanımının önüne geçmekteyiz. v Düşük hacimli rezervuarlar aracılığıyla sifon suyu kullanımını azaltmaktayız.</a:t>
            </a:r>
          </a:p>
          <a:p>
            <a:pPr marL="476055" lvl="1" indent="-238027" algn="just">
              <a:lnSpc>
                <a:spcPts val="3086"/>
              </a:lnSpc>
              <a:buFont typeface="Arial"/>
              <a:buChar char="•"/>
            </a:pPr>
            <a:r>
              <a:rPr lang="en-US" sz="2204" spc="22">
                <a:solidFill>
                  <a:srgbClr val="1A3B29"/>
                </a:solidFill>
                <a:latin typeface="Open Sauce"/>
                <a:ea typeface="Open Sauce"/>
              </a:rPr>
              <a:t>§Oda tuvaletlerinden gerçekleşen su sızıntılarının fark edilmesi ve önlenmesi için personelimizi eğitiyor, konuklarımızdan bu sızıntıları bize bildirmelerini bekliyoruz. </a:t>
            </a:r>
          </a:p>
          <a:p>
            <a:pPr marL="476055" lvl="1" indent="-238027" algn="just">
              <a:lnSpc>
                <a:spcPts val="3086"/>
              </a:lnSpc>
              <a:buFont typeface="Arial"/>
              <a:buChar char="•"/>
            </a:pPr>
            <a:r>
              <a:rPr lang="en-US" sz="2204" spc="22">
                <a:solidFill>
                  <a:srgbClr val="1A3B29"/>
                </a:solidFill>
                <a:latin typeface="Open Sauce"/>
                <a:ea typeface="Open Sauce"/>
              </a:rPr>
              <a:t>§ Doğayla uyumlu bahçemizi damlama ve fıskiye sistemleri ile sulamaktayız. Ayrıca sulama sisteminde otomasyon ile su tüketimi minimize edilmektedir. v Bölümlerdeki sayaçlar sayesinde su tüketiminin alansal takibi yapılabilmektedir.</a:t>
            </a:r>
          </a:p>
          <a:p>
            <a:pPr marL="476055" lvl="1" indent="-238027" algn="just">
              <a:lnSpc>
                <a:spcPts val="3086"/>
              </a:lnSpc>
              <a:buFont typeface="Arial"/>
              <a:buChar char="•"/>
            </a:pPr>
            <a:r>
              <a:rPr lang="en-US" sz="2204" spc="22">
                <a:solidFill>
                  <a:srgbClr val="1A3B29"/>
                </a:solidFill>
                <a:latin typeface="Open Sauce"/>
              </a:rPr>
              <a:t> Odalarda havlu ve çarşaf değişimleri misafir talepleri doğrultusunda gerçekleştirilmekte ve bu konuda misafirlere bilgi verilmektedir. Misafirin talebi olmaması halinde her iki günde bir değişim yapılmaktadır. </a:t>
            </a:r>
          </a:p>
          <a:p>
            <a:pPr marL="476055" lvl="1" indent="-238027" algn="just">
              <a:lnSpc>
                <a:spcPts val="3086"/>
              </a:lnSpc>
              <a:buFont typeface="Arial"/>
              <a:buChar char="•"/>
            </a:pPr>
            <a:r>
              <a:rPr lang="en-US" sz="2204" spc="22">
                <a:solidFill>
                  <a:srgbClr val="1A3B29"/>
                </a:solidFill>
                <a:latin typeface="Open Sauce"/>
              </a:rPr>
              <a:t>Tüm Mutfaklarımızda sebze dezenfeksiyonu için yıkamada son durulama gerektirmeyen ozon dezenfeksiyon sistemi kullanılmaktadır.</a:t>
            </a:r>
          </a:p>
          <a:p>
            <a:pPr algn="just">
              <a:lnSpc>
                <a:spcPts val="3086"/>
              </a:lnSpc>
            </a:pPr>
            <a:endParaRPr lang="en-US" sz="2204" spc="22">
              <a:solidFill>
                <a:srgbClr val="1A3B29"/>
              </a:solidFill>
              <a:latin typeface="Open Sauce"/>
            </a:endParaRPr>
          </a:p>
          <a:p>
            <a:pPr algn="just">
              <a:lnSpc>
                <a:spcPts val="3086"/>
              </a:lnSpc>
            </a:pPr>
            <a:endParaRPr lang="en-US" sz="2204" spc="22">
              <a:solidFill>
                <a:srgbClr val="1A3B29"/>
              </a:solidFill>
              <a:latin typeface="Open Sauce"/>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68135" y="1361534"/>
            <a:ext cx="13351730" cy="857250"/>
          </a:xfrm>
          <a:prstGeom prst="rect">
            <a:avLst/>
          </a:prstGeom>
        </p:spPr>
        <p:txBody>
          <a:bodyPr lIns="0" tIns="0" rIns="0" bIns="0" rtlCol="0" anchor="t">
            <a:spAutoFit/>
          </a:bodyPr>
          <a:lstStyle/>
          <a:p>
            <a:pPr algn="ctr">
              <a:lnSpc>
                <a:spcPts val="6720"/>
              </a:lnSpc>
            </a:pPr>
            <a:r>
              <a:rPr lang="en-US" sz="5600" dirty="0">
                <a:solidFill>
                  <a:srgbClr val="1A3B29"/>
                </a:solidFill>
                <a:latin typeface="Open Sauce Heavy"/>
              </a:rPr>
              <a:t>SU TÜKETİMLERİMİZ</a:t>
            </a:r>
          </a:p>
        </p:txBody>
      </p:sp>
      <p:pic>
        <p:nvPicPr>
          <p:cNvPr id="2050" name="Picture 2"/>
          <p:cNvPicPr>
            <a:picLocks noChangeAspect="1" noChangeArrowheads="1"/>
          </p:cNvPicPr>
          <p:nvPr/>
        </p:nvPicPr>
        <p:blipFill>
          <a:blip r:embed="rId2"/>
          <a:srcRect/>
          <a:stretch>
            <a:fillRect/>
          </a:stretch>
        </p:blipFill>
        <p:spPr bwMode="auto">
          <a:xfrm>
            <a:off x="1643010" y="3221481"/>
            <a:ext cx="7286676" cy="449378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9501190" y="3214674"/>
            <a:ext cx="7473463" cy="45005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412288" y="3786440"/>
            <a:ext cx="15463424" cy="2866239"/>
          </a:xfrm>
          <a:prstGeom prst="rect">
            <a:avLst/>
          </a:prstGeom>
        </p:spPr>
        <p:txBody>
          <a:bodyPr lIns="0" tIns="0" rIns="0" bIns="0" rtlCol="0" anchor="t">
            <a:spAutoFit/>
          </a:bodyPr>
          <a:lstStyle/>
          <a:p>
            <a:pPr algn="ctr">
              <a:lnSpc>
                <a:spcPts val="4733"/>
              </a:lnSpc>
            </a:pPr>
            <a:r>
              <a:rPr lang="en-US" sz="3380" spc="67">
                <a:solidFill>
                  <a:srgbClr val="FFFFFF"/>
                </a:solidFill>
                <a:latin typeface="Open Sauce"/>
              </a:rPr>
              <a:t>Misafirlerimizin otelimize bıraktığı eşyaları geri dönüş yapma ihtimallerine karşın 6 ay süresince muhafaza ediyoruz. Bu süre içerisinde dönüş yapmamaları durumunda geri dönüşüne göndermekteyiz.</a:t>
            </a:r>
          </a:p>
          <a:p>
            <a:pPr>
              <a:lnSpc>
                <a:spcPts val="3753"/>
              </a:lnSpc>
            </a:pPr>
            <a:endParaRPr lang="en-US" sz="3380" spc="67">
              <a:solidFill>
                <a:srgbClr val="FFFFFF"/>
              </a:solidFill>
              <a:latin typeface="Open Sauce"/>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2339610"/>
            <a:ext cx="9071171" cy="1094740"/>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Doğal Hayatı Koruma</a:t>
            </a:r>
          </a:p>
        </p:txBody>
      </p:sp>
      <p:grpSp>
        <p:nvGrpSpPr>
          <p:cNvPr id="3" name="Group 3"/>
          <p:cNvGrpSpPr/>
          <p:nvPr/>
        </p:nvGrpSpPr>
        <p:grpSpPr>
          <a:xfrm>
            <a:off x="1028700" y="2090953"/>
            <a:ext cx="3509173" cy="744963"/>
            <a:chOff x="0" y="0"/>
            <a:chExt cx="4678897" cy="993284"/>
          </a:xfrm>
        </p:grpSpPr>
        <p:sp>
          <p:nvSpPr>
            <p:cNvPr id="4" name="Freeform 4"/>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sp>
        <p:nvSpPr>
          <p:cNvPr id="6" name="TextBox 6"/>
          <p:cNvSpPr txBox="1"/>
          <p:nvPr/>
        </p:nvSpPr>
        <p:spPr>
          <a:xfrm>
            <a:off x="1773663" y="4642544"/>
            <a:ext cx="14190317" cy="2594610"/>
          </a:xfrm>
          <a:prstGeom prst="rect">
            <a:avLst/>
          </a:prstGeom>
        </p:spPr>
        <p:txBody>
          <a:bodyPr lIns="0" tIns="0" rIns="0" bIns="0" rtlCol="0" anchor="t">
            <a:spAutoFit/>
          </a:bodyPr>
          <a:lstStyle/>
          <a:p>
            <a:pPr algn="just">
              <a:lnSpc>
                <a:spcPts val="2940"/>
              </a:lnSpc>
            </a:pPr>
            <a:r>
              <a:rPr lang="en-US" sz="2100">
                <a:solidFill>
                  <a:srgbClr val="000000"/>
                </a:solidFill>
                <a:latin typeface="Open Sauce Light"/>
              </a:rPr>
              <a:t>Deniz suyunun temizliği hem doğal yaşamı koruma hem de sürdürülebilir turizm kapsamında en büyük öncelik verdiğimiz konuların başında gelmektedir. Bu kapsamda plajda yeterli sayıda çöp kutusu, atık konteynırı bulunduruyor, düzenli olarak boşaltıyor ve temiz tutuyoruz. Sahillerimizin daha temiz olabilmesi için plaj görevlilerimize eğitimler veriyor, plajların temizliğini kontrol ediyoruz. Kendi tesislerimizde düzenli mıntıka temizliği yapıyoruz. </a:t>
            </a:r>
          </a:p>
          <a:p>
            <a:pPr>
              <a:lnSpc>
                <a:spcPts val="2940"/>
              </a:lnSpc>
            </a:pPr>
            <a:endParaRPr lang="en-US" sz="2100">
              <a:solidFill>
                <a:srgbClr val="000000"/>
              </a:solidFill>
              <a:latin typeface="Open Sauce Light"/>
            </a:endParaRPr>
          </a:p>
          <a:p>
            <a:pPr>
              <a:lnSpc>
                <a:spcPts val="2940"/>
              </a:lnSpc>
            </a:pPr>
            <a:endParaRPr lang="en-US" sz="2100">
              <a:solidFill>
                <a:srgbClr val="000000"/>
              </a:solidFill>
              <a:latin typeface="Open Sauce Ligh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38360" y="2965420"/>
            <a:ext cx="13811281" cy="5700062"/>
          </a:xfrm>
          <a:custGeom>
            <a:avLst/>
            <a:gdLst/>
            <a:ahLst/>
            <a:cxnLst/>
            <a:rect l="l" t="t" r="r" b="b"/>
            <a:pathLst>
              <a:path w="13811281" h="5700062">
                <a:moveTo>
                  <a:pt x="0" y="0"/>
                </a:moveTo>
                <a:lnTo>
                  <a:pt x="13811280" y="0"/>
                </a:lnTo>
                <a:lnTo>
                  <a:pt x="13811280" y="5700062"/>
                </a:lnTo>
                <a:lnTo>
                  <a:pt x="0" y="5700062"/>
                </a:lnTo>
                <a:lnTo>
                  <a:pt x="0" y="0"/>
                </a:lnTo>
                <a:close/>
              </a:path>
            </a:pathLst>
          </a:custGeom>
          <a:blipFill>
            <a:blip r:embed="rId2"/>
            <a:stretch>
              <a:fillRect/>
            </a:stretch>
          </a:blipFill>
        </p:spPr>
      </p:sp>
      <p:sp>
        <p:nvSpPr>
          <p:cNvPr id="3" name="TextBox 3"/>
          <p:cNvSpPr txBox="1"/>
          <p:nvPr/>
        </p:nvSpPr>
        <p:spPr>
          <a:xfrm>
            <a:off x="1028700" y="1019175"/>
            <a:ext cx="10618250" cy="857250"/>
          </a:xfrm>
          <a:prstGeom prst="rect">
            <a:avLst/>
          </a:prstGeom>
        </p:spPr>
        <p:txBody>
          <a:bodyPr lIns="0" tIns="0" rIns="0" bIns="0" rtlCol="0" anchor="t">
            <a:spAutoFit/>
          </a:bodyPr>
          <a:lstStyle/>
          <a:p>
            <a:pPr>
              <a:lnSpc>
                <a:spcPts val="6720"/>
              </a:lnSpc>
            </a:pPr>
            <a:r>
              <a:rPr lang="en-US" sz="5600">
                <a:solidFill>
                  <a:srgbClr val="000000"/>
                </a:solidFill>
                <a:latin typeface="Open Sauce Heavy"/>
              </a:rPr>
              <a:t>Misafir Memnuniyeti</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8"/>
          <p:cNvPicPr/>
          <p:nvPr/>
        </p:nvPicPr>
        <p:blipFill>
          <a:blip r:embed="rId2" cstate="print"/>
          <a:stretch>
            <a:fillRect/>
          </a:stretch>
        </p:blipFill>
        <p:spPr>
          <a:xfrm>
            <a:off x="4286216" y="857220"/>
            <a:ext cx="10363199" cy="866799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585239" y="3445902"/>
            <a:ext cx="3395195" cy="3395195"/>
          </a:xfrm>
          <a:prstGeom prst="rect">
            <a:avLst/>
          </a:prstGeom>
        </p:spPr>
      </p:pic>
      <p:sp>
        <p:nvSpPr>
          <p:cNvPr id="3" name="TextBox 3"/>
          <p:cNvSpPr txBox="1"/>
          <p:nvPr/>
        </p:nvSpPr>
        <p:spPr>
          <a:xfrm>
            <a:off x="4265623" y="4534217"/>
            <a:ext cx="2034426" cy="1094740"/>
          </a:xfrm>
          <a:prstGeom prst="rect">
            <a:avLst/>
          </a:prstGeom>
        </p:spPr>
        <p:txBody>
          <a:bodyPr lIns="0" tIns="0" rIns="0" bIns="0" rtlCol="0" anchor="t">
            <a:spAutoFit/>
          </a:bodyPr>
          <a:lstStyle/>
          <a:p>
            <a:pPr algn="ctr">
              <a:lnSpc>
                <a:spcPts val="8960"/>
              </a:lnSpc>
            </a:pPr>
            <a:r>
              <a:rPr lang="en-US" sz="6400">
                <a:solidFill>
                  <a:srgbClr val="FFFFFF"/>
                </a:solidFill>
                <a:latin typeface="Open Sauce Heavy"/>
              </a:rPr>
              <a:t>94%</a:t>
            </a:r>
          </a:p>
        </p:txBody>
      </p:sp>
      <p:sp>
        <p:nvSpPr>
          <p:cNvPr id="4" name="TextBox 4"/>
          <p:cNvSpPr txBox="1"/>
          <p:nvPr/>
        </p:nvSpPr>
        <p:spPr>
          <a:xfrm>
            <a:off x="1889847" y="6919832"/>
            <a:ext cx="6785978" cy="670560"/>
          </a:xfrm>
          <a:prstGeom prst="rect">
            <a:avLst/>
          </a:prstGeom>
        </p:spPr>
        <p:txBody>
          <a:bodyPr lIns="0" tIns="0" rIns="0" bIns="0" rtlCol="0" anchor="t">
            <a:spAutoFit/>
          </a:bodyPr>
          <a:lstStyle/>
          <a:p>
            <a:pPr>
              <a:lnSpc>
                <a:spcPts val="5460"/>
              </a:lnSpc>
            </a:pPr>
            <a:r>
              <a:rPr lang="en-US" sz="4200">
                <a:solidFill>
                  <a:srgbClr val="FFFFFF"/>
                </a:solidFill>
                <a:latin typeface="Open Sauce Semi-Bold"/>
              </a:rPr>
              <a:t>Yerel Tedarikçi Oranımız</a:t>
            </a:r>
          </a:p>
        </p:txBody>
      </p:sp>
      <p:sp>
        <p:nvSpPr>
          <p:cNvPr id="5" name="TextBox 5"/>
          <p:cNvSpPr txBox="1"/>
          <p:nvPr/>
        </p:nvSpPr>
        <p:spPr>
          <a:xfrm>
            <a:off x="9971168" y="2420222"/>
            <a:ext cx="6785978" cy="7027544"/>
          </a:xfrm>
          <a:prstGeom prst="rect">
            <a:avLst/>
          </a:prstGeom>
        </p:spPr>
        <p:txBody>
          <a:bodyPr lIns="0" tIns="0" rIns="0" bIns="0" rtlCol="0" anchor="t">
            <a:spAutoFit/>
          </a:bodyPr>
          <a:lstStyle/>
          <a:p>
            <a:pPr algn="just">
              <a:lnSpc>
                <a:spcPts val="3120"/>
              </a:lnSpc>
            </a:pPr>
            <a:r>
              <a:rPr lang="en-US" sz="2400">
                <a:solidFill>
                  <a:srgbClr val="FFFFFF"/>
                </a:solidFill>
                <a:latin typeface="Open Sauce Semi-Bold"/>
              </a:rPr>
              <a:t>Sorumlu satın alma uygulamalarımızın bir parçası olarak Tedarikçi Yönetimi kapsamında, hammadde tedariki gerçekleştirdiğimiz firmalar, satın alma, teknik ve teknoloji bölümlerimiz tarafından değerlendiriliyor. Tüm yasal düzenlemelere uyum gösteren tedarikçiler ile çalışıyoruz. Uygulamakta olduğumuz Kalite Yönetim Sistemi gereklilikleri kapsamında tedarikçilerimizi bizimle büyümeye ve gelişmeye teşvik ediyoruz. Tedarikçi seçimlerinde 14001 Çevre Yönetim Sistemi belgesi olması ve gıda tedarikçilerimizin ISO 22000 Gıda Güvenliği Yönetim Sistemi belgesi olması tercih önceliğimizdir. Sürdürülebilirlik kapsamında yerel tedarikçileri tercih ediyoruz.</a:t>
            </a:r>
          </a:p>
          <a:p>
            <a:pPr algn="just">
              <a:lnSpc>
                <a:spcPts val="3120"/>
              </a:lnSpc>
            </a:pPr>
            <a:endParaRPr lang="en-US" sz="2400">
              <a:solidFill>
                <a:srgbClr val="FFFFFF"/>
              </a:solidFill>
              <a:latin typeface="Open Sauce Semi-Bold"/>
            </a:endParaRPr>
          </a:p>
        </p:txBody>
      </p:sp>
      <p:sp>
        <p:nvSpPr>
          <p:cNvPr id="6" name="TextBox 6"/>
          <p:cNvSpPr txBox="1"/>
          <p:nvPr/>
        </p:nvSpPr>
        <p:spPr>
          <a:xfrm>
            <a:off x="2682348" y="1200150"/>
            <a:ext cx="2600489" cy="422275"/>
          </a:xfrm>
          <a:prstGeom prst="rect">
            <a:avLst/>
          </a:prstGeom>
        </p:spPr>
        <p:txBody>
          <a:bodyPr lIns="0" tIns="0" rIns="0" bIns="0" rtlCol="0" anchor="t">
            <a:spAutoFit/>
          </a:bodyPr>
          <a:lstStyle/>
          <a:p>
            <a:pPr>
              <a:lnSpc>
                <a:spcPts val="3500"/>
              </a:lnSpc>
            </a:pPr>
            <a:endParaRPr/>
          </a:p>
        </p:txBody>
      </p:sp>
      <p:sp>
        <p:nvSpPr>
          <p:cNvPr id="7" name="TextBox 7"/>
          <p:cNvSpPr txBox="1"/>
          <p:nvPr/>
        </p:nvSpPr>
        <p:spPr>
          <a:xfrm>
            <a:off x="1361248" y="1387475"/>
            <a:ext cx="10063913" cy="723900"/>
          </a:xfrm>
          <a:prstGeom prst="rect">
            <a:avLst/>
          </a:prstGeom>
        </p:spPr>
        <p:txBody>
          <a:bodyPr lIns="0" tIns="0" rIns="0" bIns="0" rtlCol="0" anchor="t">
            <a:spAutoFit/>
          </a:bodyPr>
          <a:lstStyle/>
          <a:p>
            <a:pPr>
              <a:lnSpc>
                <a:spcPts val="5849"/>
              </a:lnSpc>
            </a:pPr>
            <a:r>
              <a:rPr lang="en-US" sz="4499">
                <a:solidFill>
                  <a:srgbClr val="FFFFFF"/>
                </a:solidFill>
                <a:latin typeface="Open Sauce Bold"/>
              </a:rPr>
              <a:t>TEDARİK ZİNCİRİ YÖNETİMİ</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1097089"/>
            <a:ext cx="7981496"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Gelecek Projeleri</a:t>
            </a:r>
          </a:p>
        </p:txBody>
      </p:sp>
      <p:grpSp>
        <p:nvGrpSpPr>
          <p:cNvPr id="3" name="Group 3"/>
          <p:cNvGrpSpPr/>
          <p:nvPr/>
        </p:nvGrpSpPr>
        <p:grpSpPr>
          <a:xfrm>
            <a:off x="9863665" y="3360064"/>
            <a:ext cx="3527790" cy="1610082"/>
            <a:chOff x="0" y="0"/>
            <a:chExt cx="4703720" cy="2146777"/>
          </a:xfrm>
        </p:grpSpPr>
        <p:sp>
          <p:nvSpPr>
            <p:cNvPr id="4" name="TextBox 4"/>
            <p:cNvSpPr txBox="1"/>
            <p:nvPr/>
          </p:nvSpPr>
          <p:spPr>
            <a:xfrm>
              <a:off x="0" y="971401"/>
              <a:ext cx="4202563" cy="1175375"/>
            </a:xfrm>
            <a:prstGeom prst="rect">
              <a:avLst/>
            </a:prstGeom>
          </p:spPr>
          <p:txBody>
            <a:bodyPr lIns="0" tIns="0" rIns="0" bIns="0" rtlCol="0" anchor="t">
              <a:spAutoFit/>
            </a:bodyPr>
            <a:lstStyle/>
            <a:p>
              <a:pPr>
                <a:lnSpc>
                  <a:spcPts val="2363"/>
                </a:lnSpc>
              </a:pPr>
              <a:r>
                <a:rPr lang="en-US" sz="1688" spc="33" dirty="0" err="1">
                  <a:solidFill>
                    <a:srgbClr val="1A3B29"/>
                  </a:solidFill>
                  <a:latin typeface="Open Sauce"/>
                </a:rPr>
                <a:t>Kadın</a:t>
              </a:r>
              <a:r>
                <a:rPr lang="en-US" sz="1688" spc="33" dirty="0">
                  <a:solidFill>
                    <a:srgbClr val="1A3B29"/>
                  </a:solidFill>
                  <a:latin typeface="Open Sauce"/>
                </a:rPr>
                <a:t> </a:t>
              </a:r>
              <a:r>
                <a:rPr lang="en-US" sz="1688" spc="33" dirty="0" err="1">
                  <a:solidFill>
                    <a:srgbClr val="1A3B29"/>
                  </a:solidFill>
                  <a:latin typeface="Open Sauce"/>
                </a:rPr>
                <a:t>ve</a:t>
              </a:r>
              <a:r>
                <a:rPr lang="en-US" sz="1688" spc="33" dirty="0">
                  <a:solidFill>
                    <a:srgbClr val="1A3B29"/>
                  </a:solidFill>
                  <a:latin typeface="Open Sauce"/>
                </a:rPr>
                <a:t> </a:t>
              </a:r>
              <a:r>
                <a:rPr lang="en-US" sz="1688" spc="33" dirty="0" err="1">
                  <a:solidFill>
                    <a:srgbClr val="1A3B29"/>
                  </a:solidFill>
                  <a:latin typeface="Open Sauce"/>
                </a:rPr>
                <a:t>yerli</a:t>
              </a:r>
              <a:r>
                <a:rPr lang="en-US" sz="1688" spc="33" dirty="0">
                  <a:solidFill>
                    <a:srgbClr val="1A3B29"/>
                  </a:solidFill>
                  <a:latin typeface="Open Sauce"/>
                </a:rPr>
                <a:t> </a:t>
              </a:r>
              <a:r>
                <a:rPr lang="en-US" sz="1688" spc="33" dirty="0" err="1">
                  <a:solidFill>
                    <a:srgbClr val="1A3B29"/>
                  </a:solidFill>
                  <a:latin typeface="Open Sauce"/>
                </a:rPr>
                <a:t>çalışan</a:t>
              </a:r>
              <a:r>
                <a:rPr lang="en-US" sz="1688" spc="33" dirty="0">
                  <a:solidFill>
                    <a:srgbClr val="1A3B29"/>
                  </a:solidFill>
                  <a:latin typeface="Open Sauce"/>
                </a:rPr>
                <a:t> </a:t>
              </a:r>
              <a:r>
                <a:rPr lang="en-US" sz="1688" spc="33" dirty="0" err="1">
                  <a:solidFill>
                    <a:srgbClr val="1A3B29"/>
                  </a:solidFill>
                  <a:latin typeface="Open Sauce"/>
                </a:rPr>
                <a:t>istihdam</a:t>
              </a:r>
              <a:r>
                <a:rPr lang="en-US" sz="1688" spc="33" dirty="0">
                  <a:solidFill>
                    <a:srgbClr val="1A3B29"/>
                  </a:solidFill>
                  <a:latin typeface="Open Sauce"/>
                </a:rPr>
                <a:t> </a:t>
              </a:r>
              <a:r>
                <a:rPr lang="en-US" sz="1688" spc="33" dirty="0" err="1">
                  <a:solidFill>
                    <a:srgbClr val="1A3B29"/>
                  </a:solidFill>
                  <a:latin typeface="Open Sauce"/>
                </a:rPr>
                <a:t>oranının</a:t>
              </a:r>
              <a:r>
                <a:rPr lang="en-US" sz="1688" spc="33" dirty="0">
                  <a:solidFill>
                    <a:srgbClr val="1A3B29"/>
                  </a:solidFill>
                  <a:latin typeface="Open Sauce"/>
                </a:rPr>
                <a:t> </a:t>
              </a:r>
              <a:r>
                <a:rPr lang="en-US" sz="1688" spc="33" dirty="0" err="1">
                  <a:solidFill>
                    <a:srgbClr val="1A3B29"/>
                  </a:solidFill>
                  <a:latin typeface="Open Sauce"/>
                </a:rPr>
                <a:t>arttırılması</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5" name="TextBox 5"/>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 3</a:t>
              </a:r>
            </a:p>
          </p:txBody>
        </p:sp>
        <p:sp>
          <p:nvSpPr>
            <p:cNvPr id="6" name="AutoShape 6"/>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7" name="Group 7"/>
          <p:cNvGrpSpPr/>
          <p:nvPr/>
        </p:nvGrpSpPr>
        <p:grpSpPr>
          <a:xfrm>
            <a:off x="5591284" y="3331489"/>
            <a:ext cx="3540952" cy="1680456"/>
            <a:chOff x="0" y="-38100"/>
            <a:chExt cx="4721269" cy="2240609"/>
          </a:xfrm>
        </p:grpSpPr>
        <p:sp>
          <p:nvSpPr>
            <p:cNvPr id="8" name="TextBox 8"/>
            <p:cNvSpPr txBox="1"/>
            <p:nvPr/>
          </p:nvSpPr>
          <p:spPr>
            <a:xfrm>
              <a:off x="0" y="971401"/>
              <a:ext cx="4220112" cy="1231108"/>
            </a:xfrm>
            <a:prstGeom prst="rect">
              <a:avLst/>
            </a:prstGeom>
          </p:spPr>
          <p:txBody>
            <a:bodyPr lIns="0" tIns="0" rIns="0" bIns="0" rtlCol="0" anchor="t">
              <a:spAutoFit/>
            </a:bodyPr>
            <a:lstStyle/>
            <a:p>
              <a:pPr>
                <a:lnSpc>
                  <a:spcPts val="2363"/>
                </a:lnSpc>
              </a:pPr>
              <a:r>
                <a:rPr lang="en-US" sz="1688" spc="33" dirty="0" smtClean="0">
                  <a:solidFill>
                    <a:srgbClr val="1A3B29"/>
                  </a:solidFill>
                  <a:latin typeface="Open Sauce"/>
                </a:rPr>
                <a:t>Geri </a:t>
              </a:r>
              <a:r>
                <a:rPr lang="en-US" sz="1688" spc="33" dirty="0" err="1" smtClean="0">
                  <a:solidFill>
                    <a:srgbClr val="1A3B29"/>
                  </a:solidFill>
                  <a:latin typeface="Open Sauce"/>
                </a:rPr>
                <a:t>dönüştürülerek</a:t>
              </a:r>
              <a:r>
                <a:rPr lang="en-US" sz="1688" spc="33" dirty="0" smtClean="0">
                  <a:solidFill>
                    <a:srgbClr val="1A3B29"/>
                  </a:solidFill>
                  <a:latin typeface="Open Sauce"/>
                </a:rPr>
                <a:t> </a:t>
              </a:r>
              <a:r>
                <a:rPr lang="en-US" sz="1688" spc="33" dirty="0" err="1" smtClean="0">
                  <a:solidFill>
                    <a:srgbClr val="1A3B29"/>
                  </a:solidFill>
                  <a:latin typeface="Open Sauce"/>
                </a:rPr>
                <a:t>kullan</a:t>
              </a:r>
              <a:r>
                <a:rPr lang="tr-TR" sz="1688" spc="33" dirty="0" err="1" smtClean="0">
                  <a:solidFill>
                    <a:srgbClr val="1A3B29"/>
                  </a:solidFill>
                  <a:latin typeface="Open Sauce"/>
                </a:rPr>
                <a:t>ılan</a:t>
              </a:r>
              <a:r>
                <a:rPr lang="en-US" sz="1688" spc="33" dirty="0" smtClean="0">
                  <a:solidFill>
                    <a:srgbClr val="1A3B29"/>
                  </a:solidFill>
                  <a:latin typeface="Open Sauce"/>
                </a:rPr>
                <a:t> </a:t>
              </a:r>
              <a:r>
                <a:rPr lang="en-US" sz="1688" spc="33" dirty="0" err="1" smtClean="0">
                  <a:solidFill>
                    <a:srgbClr val="1A3B29"/>
                  </a:solidFill>
                  <a:latin typeface="Open Sauce"/>
                </a:rPr>
                <a:t>ürün</a:t>
              </a:r>
              <a:r>
                <a:rPr lang="en-US" sz="1688" spc="33" dirty="0" smtClean="0">
                  <a:solidFill>
                    <a:srgbClr val="1A3B29"/>
                  </a:solidFill>
                  <a:latin typeface="Open Sauce"/>
                </a:rPr>
                <a:t> </a:t>
              </a:r>
              <a:r>
                <a:rPr lang="en-US" sz="1688" spc="33" dirty="0" err="1" smtClean="0">
                  <a:solidFill>
                    <a:srgbClr val="1A3B29"/>
                  </a:solidFill>
                  <a:latin typeface="Open Sauce"/>
                </a:rPr>
                <a:t>sayısının</a:t>
              </a:r>
              <a:r>
                <a:rPr lang="en-US" sz="1688" spc="33" dirty="0" smtClean="0">
                  <a:solidFill>
                    <a:srgbClr val="1A3B29"/>
                  </a:solidFill>
                  <a:latin typeface="Open Sauce"/>
                </a:rPr>
                <a:t> </a:t>
              </a:r>
              <a:r>
                <a:rPr lang="en-US" sz="1688" spc="33" dirty="0" err="1" smtClean="0">
                  <a:solidFill>
                    <a:srgbClr val="1A3B29"/>
                  </a:solidFill>
                  <a:latin typeface="Open Sauce"/>
                </a:rPr>
                <a:t>artırılması</a:t>
              </a:r>
              <a:endParaRPr lang="en-US" sz="1688" spc="33" dirty="0" smtClean="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9" name="TextBox 9"/>
            <p:cNvSpPr txBox="1"/>
            <p:nvPr/>
          </p:nvSpPr>
          <p:spPr>
            <a:xfrm>
              <a:off x="17549"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2</a:t>
              </a:r>
            </a:p>
          </p:txBody>
        </p:sp>
        <p:sp>
          <p:nvSpPr>
            <p:cNvPr id="10" name="AutoShape 10"/>
            <p:cNvSpPr/>
            <p:nvPr/>
          </p:nvSpPr>
          <p:spPr>
            <a:xfrm>
              <a:off x="17549" y="652338"/>
              <a:ext cx="4703720" cy="0"/>
            </a:xfrm>
            <a:prstGeom prst="line">
              <a:avLst/>
            </a:prstGeom>
            <a:ln w="51045" cap="rnd">
              <a:solidFill>
                <a:srgbClr val="000000"/>
              </a:solidFill>
              <a:prstDash val="solid"/>
              <a:headEnd type="none" w="sm" len="sm"/>
              <a:tailEnd type="none" w="sm" len="sm"/>
            </a:ln>
          </p:spPr>
        </p:sp>
      </p:grpSp>
      <p:sp>
        <p:nvSpPr>
          <p:cNvPr id="11" name="TextBox 11"/>
          <p:cNvSpPr txBox="1"/>
          <p:nvPr/>
        </p:nvSpPr>
        <p:spPr>
          <a:xfrm>
            <a:off x="1318903" y="4079090"/>
            <a:ext cx="3151922" cy="307777"/>
          </a:xfrm>
          <a:prstGeom prst="rect">
            <a:avLst/>
          </a:prstGeom>
        </p:spPr>
        <p:txBody>
          <a:bodyPr lIns="0" tIns="0" rIns="0" bIns="0" rtlCol="0" anchor="t">
            <a:spAutoFit/>
          </a:bodyPr>
          <a:lstStyle/>
          <a:p>
            <a:pPr>
              <a:lnSpc>
                <a:spcPts val="2363"/>
              </a:lnSpc>
            </a:pPr>
            <a:r>
              <a:rPr lang="tr-TR" sz="1688" spc="33" dirty="0" smtClean="0">
                <a:solidFill>
                  <a:srgbClr val="1A3B29"/>
                </a:solidFill>
                <a:latin typeface="Open Sauce"/>
              </a:rPr>
              <a:t>Otelimiz adına </a:t>
            </a:r>
            <a:r>
              <a:rPr lang="en-US" sz="1688" spc="33" dirty="0" err="1" smtClean="0">
                <a:solidFill>
                  <a:srgbClr val="1A3B29"/>
                </a:solidFill>
                <a:latin typeface="Open Sauce"/>
              </a:rPr>
              <a:t>fidan</a:t>
            </a:r>
            <a:r>
              <a:rPr lang="en-US" sz="1688" spc="33" dirty="0" smtClean="0">
                <a:solidFill>
                  <a:srgbClr val="1A3B29"/>
                </a:solidFill>
                <a:latin typeface="Open Sauce"/>
              </a:rPr>
              <a:t> </a:t>
            </a:r>
            <a:r>
              <a:rPr lang="en-US" sz="1688" spc="33" dirty="0" err="1">
                <a:solidFill>
                  <a:srgbClr val="1A3B29"/>
                </a:solidFill>
                <a:latin typeface="Open Sauce"/>
              </a:rPr>
              <a:t>diktirilmesi</a:t>
            </a:r>
            <a:endParaRPr lang="en-US" sz="1688" spc="33" dirty="0">
              <a:solidFill>
                <a:srgbClr val="1A3B29"/>
              </a:solidFill>
              <a:latin typeface="Open Sauce"/>
            </a:endParaRPr>
          </a:p>
        </p:txBody>
      </p:sp>
      <p:sp>
        <p:nvSpPr>
          <p:cNvPr id="12" name="TextBox 12"/>
          <p:cNvSpPr txBox="1"/>
          <p:nvPr/>
        </p:nvSpPr>
        <p:spPr>
          <a:xfrm>
            <a:off x="1318903" y="3321964"/>
            <a:ext cx="3151922" cy="339264"/>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 1</a:t>
            </a:r>
          </a:p>
        </p:txBody>
      </p:sp>
      <p:sp>
        <p:nvSpPr>
          <p:cNvPr id="13" name="AutoShape 13"/>
          <p:cNvSpPr/>
          <p:nvPr/>
        </p:nvSpPr>
        <p:spPr>
          <a:xfrm>
            <a:off x="1318903" y="3849317"/>
            <a:ext cx="3527790" cy="0"/>
          </a:xfrm>
          <a:prstGeom prst="line">
            <a:avLst/>
          </a:prstGeom>
          <a:ln w="38100" cap="rnd">
            <a:solidFill>
              <a:srgbClr val="000000"/>
            </a:solidFill>
            <a:prstDash val="solid"/>
            <a:headEnd type="none" w="sm" len="sm"/>
            <a:tailEnd type="none" w="sm" len="sm"/>
          </a:ln>
        </p:spPr>
      </p:sp>
      <p:grpSp>
        <p:nvGrpSpPr>
          <p:cNvPr id="14" name="Group 14"/>
          <p:cNvGrpSpPr/>
          <p:nvPr/>
        </p:nvGrpSpPr>
        <p:grpSpPr>
          <a:xfrm>
            <a:off x="9863665" y="5188954"/>
            <a:ext cx="3527790" cy="1988231"/>
            <a:chOff x="0" y="-38100"/>
            <a:chExt cx="4703720" cy="2650975"/>
          </a:xfrm>
        </p:grpSpPr>
        <p:sp>
          <p:nvSpPr>
            <p:cNvPr id="15" name="TextBox 15"/>
            <p:cNvSpPr txBox="1"/>
            <p:nvPr/>
          </p:nvSpPr>
          <p:spPr>
            <a:xfrm>
              <a:off x="0" y="971400"/>
              <a:ext cx="4202563" cy="1641475"/>
            </a:xfrm>
            <a:prstGeom prst="rect">
              <a:avLst/>
            </a:prstGeom>
          </p:spPr>
          <p:txBody>
            <a:bodyPr lIns="0" tIns="0" rIns="0" bIns="0" rtlCol="0" anchor="t">
              <a:spAutoFit/>
            </a:bodyPr>
            <a:lstStyle/>
            <a:p>
              <a:pPr>
                <a:lnSpc>
                  <a:spcPts val="2363"/>
                </a:lnSpc>
              </a:pPr>
              <a:r>
                <a:rPr lang="en-US" sz="1688" spc="33" dirty="0" err="1" smtClean="0">
                  <a:solidFill>
                    <a:srgbClr val="1A3B29"/>
                  </a:solidFill>
                  <a:latin typeface="Open Sauce"/>
                </a:rPr>
                <a:t>Çevre</a:t>
              </a:r>
              <a:r>
                <a:rPr lang="en-US" sz="1688" spc="33" dirty="0" smtClean="0">
                  <a:solidFill>
                    <a:srgbClr val="1A3B29"/>
                  </a:solidFill>
                  <a:latin typeface="Open Sauce"/>
                </a:rPr>
                <a:t> </a:t>
              </a:r>
              <a:r>
                <a:rPr lang="en-US" sz="1688" spc="33" dirty="0" err="1" smtClean="0">
                  <a:solidFill>
                    <a:srgbClr val="1A3B29"/>
                  </a:solidFill>
                  <a:latin typeface="Open Sauce"/>
                </a:rPr>
                <a:t>ve</a:t>
              </a:r>
              <a:r>
                <a:rPr lang="en-US" sz="1688" spc="33" dirty="0" smtClean="0">
                  <a:solidFill>
                    <a:srgbClr val="1A3B29"/>
                  </a:solidFill>
                  <a:latin typeface="Open Sauce"/>
                </a:rPr>
                <a:t> </a:t>
              </a:r>
              <a:r>
                <a:rPr lang="en-US" sz="1688" spc="33" dirty="0" err="1" smtClean="0">
                  <a:solidFill>
                    <a:srgbClr val="1A3B29"/>
                  </a:solidFill>
                  <a:latin typeface="Open Sauce"/>
                </a:rPr>
                <a:t>sürdürülebilirlik</a:t>
              </a:r>
              <a:r>
                <a:rPr lang="en-US" sz="1688" spc="33" dirty="0" smtClean="0">
                  <a:solidFill>
                    <a:srgbClr val="1A3B29"/>
                  </a:solidFill>
                  <a:latin typeface="Open Sauce"/>
                </a:rPr>
                <a:t> </a:t>
              </a:r>
              <a:r>
                <a:rPr lang="en-US" sz="1688" spc="33" dirty="0" err="1" smtClean="0">
                  <a:solidFill>
                    <a:srgbClr val="1A3B29"/>
                  </a:solidFill>
                  <a:latin typeface="Open Sauce"/>
                </a:rPr>
                <a:t>eğitimlerine</a:t>
              </a:r>
              <a:r>
                <a:rPr lang="en-US" sz="1688" spc="33" dirty="0" smtClean="0">
                  <a:solidFill>
                    <a:srgbClr val="1A3B29"/>
                  </a:solidFill>
                  <a:latin typeface="Open Sauce"/>
                </a:rPr>
                <a:t> , </a:t>
              </a:r>
              <a:r>
                <a:rPr lang="en-US" sz="1688" spc="33" dirty="0" err="1" smtClean="0">
                  <a:solidFill>
                    <a:srgbClr val="1A3B29"/>
                  </a:solidFill>
                  <a:latin typeface="Open Sauce"/>
                </a:rPr>
                <a:t>farkındalık</a:t>
              </a:r>
              <a:r>
                <a:rPr lang="en-US" sz="1688" spc="33" dirty="0" smtClean="0">
                  <a:solidFill>
                    <a:srgbClr val="1A3B29"/>
                  </a:solidFill>
                  <a:latin typeface="Open Sauce"/>
                </a:rPr>
                <a:t> </a:t>
              </a:r>
              <a:r>
                <a:rPr lang="en-US" sz="1688" spc="33" dirty="0" err="1" smtClean="0">
                  <a:solidFill>
                    <a:srgbClr val="1A3B29"/>
                  </a:solidFill>
                  <a:latin typeface="Open Sauce"/>
                </a:rPr>
                <a:t>çalışmalarına</a:t>
              </a:r>
              <a:r>
                <a:rPr lang="en-US" sz="1688" spc="33" dirty="0" smtClean="0">
                  <a:solidFill>
                    <a:srgbClr val="1A3B29"/>
                  </a:solidFill>
                  <a:latin typeface="Open Sauce"/>
                </a:rPr>
                <a:t> </a:t>
              </a:r>
              <a:r>
                <a:rPr lang="en-US" sz="1688" spc="33" dirty="0" err="1" smtClean="0">
                  <a:solidFill>
                    <a:srgbClr val="1A3B29"/>
                  </a:solidFill>
                  <a:latin typeface="Open Sauce"/>
                </a:rPr>
                <a:t>devam</a:t>
              </a:r>
              <a:r>
                <a:rPr lang="en-US" sz="1688" spc="33" dirty="0" smtClean="0">
                  <a:solidFill>
                    <a:srgbClr val="1A3B29"/>
                  </a:solidFill>
                  <a:latin typeface="Open Sauce"/>
                </a:rPr>
                <a:t> </a:t>
              </a:r>
              <a:r>
                <a:rPr lang="en-US" sz="1688" spc="33" dirty="0" err="1" smtClean="0">
                  <a:solidFill>
                    <a:srgbClr val="1A3B29"/>
                  </a:solidFill>
                  <a:latin typeface="Open Sauce"/>
                </a:rPr>
                <a:t>edilmesi</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16" name="TextBox 16"/>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7</a:t>
              </a:r>
            </a:p>
          </p:txBody>
        </p:sp>
        <p:sp>
          <p:nvSpPr>
            <p:cNvPr id="17" name="AutoShape 17"/>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18" name="Group 18"/>
          <p:cNvGrpSpPr/>
          <p:nvPr/>
        </p:nvGrpSpPr>
        <p:grpSpPr>
          <a:xfrm>
            <a:off x="5591284" y="5217529"/>
            <a:ext cx="3540952" cy="1908694"/>
            <a:chOff x="0" y="0"/>
            <a:chExt cx="4721269" cy="2544925"/>
          </a:xfrm>
        </p:grpSpPr>
        <p:sp>
          <p:nvSpPr>
            <p:cNvPr id="19" name="TextBox 19"/>
            <p:cNvSpPr txBox="1"/>
            <p:nvPr/>
          </p:nvSpPr>
          <p:spPr>
            <a:xfrm>
              <a:off x="0" y="971401"/>
              <a:ext cx="4220112" cy="1573524"/>
            </a:xfrm>
            <a:prstGeom prst="rect">
              <a:avLst/>
            </a:prstGeom>
          </p:spPr>
          <p:txBody>
            <a:bodyPr lIns="0" tIns="0" rIns="0" bIns="0" rtlCol="0" anchor="t">
              <a:spAutoFit/>
            </a:bodyPr>
            <a:lstStyle/>
            <a:p>
              <a:pPr>
                <a:lnSpc>
                  <a:spcPts val="2363"/>
                </a:lnSpc>
              </a:pPr>
              <a:r>
                <a:rPr lang="en-US" sz="1688" spc="33" dirty="0">
                  <a:solidFill>
                    <a:srgbClr val="1A3B29"/>
                  </a:solidFill>
                  <a:latin typeface="Open Sauce"/>
                </a:rPr>
                <a:t>%100 </a:t>
              </a:r>
              <a:r>
                <a:rPr lang="en-US" sz="1688" spc="33" dirty="0" err="1">
                  <a:solidFill>
                    <a:srgbClr val="1A3B29"/>
                  </a:solidFill>
                  <a:latin typeface="Open Sauce"/>
                </a:rPr>
                <a:t>yenilenebilir</a:t>
              </a:r>
              <a:r>
                <a:rPr lang="en-US" sz="1688" spc="33" dirty="0">
                  <a:solidFill>
                    <a:srgbClr val="1A3B29"/>
                  </a:solidFill>
                  <a:latin typeface="Open Sauce"/>
                </a:rPr>
                <a:t> </a:t>
              </a:r>
              <a:r>
                <a:rPr lang="en-US" sz="1688" spc="33" dirty="0" err="1">
                  <a:solidFill>
                    <a:srgbClr val="1A3B29"/>
                  </a:solidFill>
                  <a:latin typeface="Open Sauce"/>
                </a:rPr>
                <a:t>kaynaklarından</a:t>
              </a:r>
              <a:r>
                <a:rPr lang="en-US" sz="1688" spc="33" dirty="0">
                  <a:solidFill>
                    <a:srgbClr val="1A3B29"/>
                  </a:solidFill>
                  <a:latin typeface="Open Sauce"/>
                </a:rPr>
                <a:t> </a:t>
              </a:r>
              <a:r>
                <a:rPr lang="en-US" sz="1688" spc="33" dirty="0" err="1">
                  <a:solidFill>
                    <a:srgbClr val="1A3B29"/>
                  </a:solidFill>
                  <a:latin typeface="Open Sauce"/>
                </a:rPr>
                <a:t>üretilen</a:t>
              </a:r>
              <a:r>
                <a:rPr lang="en-US" sz="1688" spc="33" dirty="0">
                  <a:solidFill>
                    <a:srgbClr val="1A3B29"/>
                  </a:solidFill>
                  <a:latin typeface="Open Sauce"/>
                </a:rPr>
                <a:t> </a:t>
              </a:r>
              <a:r>
                <a:rPr lang="en-US" sz="1688" spc="33" dirty="0" err="1">
                  <a:solidFill>
                    <a:srgbClr val="1A3B29"/>
                  </a:solidFill>
                  <a:latin typeface="Open Sauce"/>
                </a:rPr>
                <a:t>enerji</a:t>
              </a:r>
              <a:r>
                <a:rPr lang="en-US" sz="1688" spc="33" dirty="0">
                  <a:solidFill>
                    <a:srgbClr val="1A3B29"/>
                  </a:solidFill>
                  <a:latin typeface="Open Sauce"/>
                </a:rPr>
                <a:t> </a:t>
              </a:r>
              <a:r>
                <a:rPr lang="en-US" sz="1688" spc="33" dirty="0" err="1">
                  <a:solidFill>
                    <a:srgbClr val="1A3B29"/>
                  </a:solidFill>
                  <a:latin typeface="Open Sauce"/>
                </a:rPr>
                <a:t>kullanılmaya</a:t>
              </a:r>
              <a:r>
                <a:rPr lang="en-US" sz="1688" spc="33" dirty="0">
                  <a:solidFill>
                    <a:srgbClr val="1A3B29"/>
                  </a:solidFill>
                  <a:latin typeface="Open Sauce"/>
                </a:rPr>
                <a:t> </a:t>
              </a:r>
              <a:r>
                <a:rPr lang="en-US" sz="1688" spc="33" dirty="0" err="1">
                  <a:solidFill>
                    <a:srgbClr val="1A3B29"/>
                  </a:solidFill>
                  <a:latin typeface="Open Sauce"/>
                </a:rPr>
                <a:t>devam</a:t>
              </a:r>
              <a:r>
                <a:rPr lang="en-US" sz="1688" spc="33" dirty="0">
                  <a:solidFill>
                    <a:srgbClr val="1A3B29"/>
                  </a:solidFill>
                  <a:latin typeface="Open Sauce"/>
                </a:rPr>
                <a:t> </a:t>
              </a:r>
              <a:r>
                <a:rPr lang="en-US" sz="1688" spc="33" dirty="0" err="1">
                  <a:solidFill>
                    <a:srgbClr val="1A3B29"/>
                  </a:solidFill>
                  <a:latin typeface="Open Sauce"/>
                </a:rPr>
                <a:t>edilmesi</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20" name="TextBox 20"/>
            <p:cNvSpPr txBox="1"/>
            <p:nvPr/>
          </p:nvSpPr>
          <p:spPr>
            <a:xfrm>
              <a:off x="17549"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6</a:t>
              </a:r>
            </a:p>
          </p:txBody>
        </p:sp>
        <p:sp>
          <p:nvSpPr>
            <p:cNvPr id="21" name="AutoShape 21"/>
            <p:cNvSpPr/>
            <p:nvPr/>
          </p:nvSpPr>
          <p:spPr>
            <a:xfrm>
              <a:off x="17549" y="652338"/>
              <a:ext cx="4703720" cy="0"/>
            </a:xfrm>
            <a:prstGeom prst="line">
              <a:avLst/>
            </a:prstGeom>
            <a:ln w="51045" cap="rnd">
              <a:solidFill>
                <a:srgbClr val="000000"/>
              </a:solidFill>
              <a:prstDash val="solid"/>
              <a:headEnd type="none" w="sm" len="sm"/>
              <a:tailEnd type="none" w="sm" len="sm"/>
            </a:ln>
          </p:spPr>
        </p:sp>
      </p:grpSp>
      <p:grpSp>
        <p:nvGrpSpPr>
          <p:cNvPr id="22" name="Group 22"/>
          <p:cNvGrpSpPr/>
          <p:nvPr/>
        </p:nvGrpSpPr>
        <p:grpSpPr>
          <a:xfrm>
            <a:off x="1318903" y="5217529"/>
            <a:ext cx="3527790" cy="1908694"/>
            <a:chOff x="0" y="0"/>
            <a:chExt cx="4703720" cy="2544925"/>
          </a:xfrm>
        </p:grpSpPr>
        <p:sp>
          <p:nvSpPr>
            <p:cNvPr id="23" name="TextBox 23"/>
            <p:cNvSpPr txBox="1"/>
            <p:nvPr/>
          </p:nvSpPr>
          <p:spPr>
            <a:xfrm>
              <a:off x="0" y="971401"/>
              <a:ext cx="4202563" cy="1573524"/>
            </a:xfrm>
            <a:prstGeom prst="rect">
              <a:avLst/>
            </a:prstGeom>
          </p:spPr>
          <p:txBody>
            <a:bodyPr lIns="0" tIns="0" rIns="0" bIns="0" rtlCol="0" anchor="t">
              <a:spAutoFit/>
            </a:bodyPr>
            <a:lstStyle/>
            <a:p>
              <a:pPr>
                <a:lnSpc>
                  <a:spcPts val="2363"/>
                </a:lnSpc>
              </a:pPr>
              <a:r>
                <a:rPr lang="en-US" sz="1688" spc="33">
                  <a:solidFill>
                    <a:srgbClr val="1A3B29"/>
                  </a:solidFill>
                  <a:latin typeface="Open Sauce"/>
                </a:rPr>
                <a:t>Toprağın besin değerinin artırılması için yumurta kabuğu tozu kullanılması</a:t>
              </a:r>
            </a:p>
            <a:p>
              <a:pPr>
                <a:lnSpc>
                  <a:spcPts val="2363"/>
                </a:lnSpc>
              </a:pPr>
              <a:endParaRPr lang="en-US" sz="1688" spc="33">
                <a:solidFill>
                  <a:srgbClr val="1A3B29"/>
                </a:solidFill>
                <a:latin typeface="Open Sauce"/>
              </a:endParaRPr>
            </a:p>
          </p:txBody>
        </p:sp>
        <p:sp>
          <p:nvSpPr>
            <p:cNvPr id="24" name="TextBox 24"/>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5</a:t>
              </a:r>
            </a:p>
          </p:txBody>
        </p:sp>
        <p:sp>
          <p:nvSpPr>
            <p:cNvPr id="25" name="AutoShape 25"/>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26" name="Group 26"/>
          <p:cNvGrpSpPr/>
          <p:nvPr/>
        </p:nvGrpSpPr>
        <p:grpSpPr>
          <a:xfrm>
            <a:off x="13712460" y="3360064"/>
            <a:ext cx="3527790" cy="1610082"/>
            <a:chOff x="0" y="0"/>
            <a:chExt cx="4703720" cy="2146777"/>
          </a:xfrm>
        </p:grpSpPr>
        <p:sp>
          <p:nvSpPr>
            <p:cNvPr id="27" name="TextBox 27"/>
            <p:cNvSpPr txBox="1"/>
            <p:nvPr/>
          </p:nvSpPr>
          <p:spPr>
            <a:xfrm>
              <a:off x="0" y="971401"/>
              <a:ext cx="4202563" cy="1175375"/>
            </a:xfrm>
            <a:prstGeom prst="rect">
              <a:avLst/>
            </a:prstGeom>
          </p:spPr>
          <p:txBody>
            <a:bodyPr lIns="0" tIns="0" rIns="0" bIns="0" rtlCol="0" anchor="t">
              <a:spAutoFit/>
            </a:bodyPr>
            <a:lstStyle/>
            <a:p>
              <a:pPr>
                <a:lnSpc>
                  <a:spcPts val="2363"/>
                </a:lnSpc>
              </a:pPr>
              <a:r>
                <a:rPr lang="en-US" sz="1688" spc="33">
                  <a:solidFill>
                    <a:srgbClr val="1A3B29"/>
                  </a:solidFill>
                  <a:latin typeface="Open Sauce"/>
                </a:rPr>
                <a:t>Kültürel mirasın korunmasına katkı sağlanmasına devam edilmesi</a:t>
              </a:r>
            </a:p>
          </p:txBody>
        </p:sp>
        <p:sp>
          <p:nvSpPr>
            <p:cNvPr id="28" name="TextBox 28"/>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4</a:t>
              </a:r>
            </a:p>
          </p:txBody>
        </p:sp>
        <p:sp>
          <p:nvSpPr>
            <p:cNvPr id="29" name="AutoShape 29"/>
            <p:cNvSpPr/>
            <p:nvPr/>
          </p:nvSpPr>
          <p:spPr>
            <a:xfrm>
              <a:off x="0" y="652338"/>
              <a:ext cx="4703720" cy="0"/>
            </a:xfrm>
            <a:prstGeom prst="line">
              <a:avLst/>
            </a:prstGeom>
            <a:ln w="51045" cap="rnd">
              <a:solidFill>
                <a:srgbClr val="000000"/>
              </a:solidFill>
              <a:prstDash val="solid"/>
              <a:headEnd type="none" w="sm" len="sm"/>
              <a:tailEnd type="none" w="sm" len="sm"/>
            </a:ln>
          </p:spPr>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0"/>
            <a:ext cx="2379973" cy="10532904"/>
            <a:chOff x="0" y="0"/>
            <a:chExt cx="805077" cy="3562982"/>
          </a:xfrm>
        </p:grpSpPr>
        <p:sp>
          <p:nvSpPr>
            <p:cNvPr id="3" name="Freeform 3"/>
            <p:cNvSpPr/>
            <p:nvPr/>
          </p:nvSpPr>
          <p:spPr>
            <a:xfrm>
              <a:off x="0" y="0"/>
              <a:ext cx="805077" cy="3562983"/>
            </a:xfrm>
            <a:custGeom>
              <a:avLst/>
              <a:gdLst/>
              <a:ahLst/>
              <a:cxnLst/>
              <a:rect l="l" t="t" r="r" b="b"/>
              <a:pathLst>
                <a:path w="805077" h="3562983">
                  <a:moveTo>
                    <a:pt x="0" y="0"/>
                  </a:moveTo>
                  <a:lnTo>
                    <a:pt x="805077" y="0"/>
                  </a:lnTo>
                  <a:lnTo>
                    <a:pt x="805077" y="3562983"/>
                  </a:lnTo>
                  <a:lnTo>
                    <a:pt x="0" y="3562983"/>
                  </a:lnTo>
                  <a:close/>
                </a:path>
              </a:pathLst>
            </a:custGeom>
            <a:solidFill>
              <a:srgbClr val="266041"/>
            </a:solidFill>
          </p:spPr>
        </p:sp>
      </p:grpSp>
      <p:sp>
        <p:nvSpPr>
          <p:cNvPr id="4" name="Freeform 4"/>
          <p:cNvSpPr/>
          <p:nvPr/>
        </p:nvSpPr>
        <p:spPr>
          <a:xfrm>
            <a:off x="3408673" y="2439113"/>
            <a:ext cx="4568431" cy="4568431"/>
          </a:xfrm>
          <a:custGeom>
            <a:avLst/>
            <a:gdLst/>
            <a:ahLst/>
            <a:cxnLst/>
            <a:rect l="l" t="t" r="r" b="b"/>
            <a:pathLst>
              <a:path w="4568431" h="4568431">
                <a:moveTo>
                  <a:pt x="0" y="0"/>
                </a:moveTo>
                <a:lnTo>
                  <a:pt x="4568431" y="0"/>
                </a:lnTo>
                <a:lnTo>
                  <a:pt x="4568431" y="4568432"/>
                </a:lnTo>
                <a:lnTo>
                  <a:pt x="0" y="4568432"/>
                </a:lnTo>
                <a:lnTo>
                  <a:pt x="0" y="0"/>
                </a:lnTo>
                <a:close/>
              </a:path>
            </a:pathLst>
          </a:custGeom>
          <a:blipFill>
            <a:blip r:embed="rId2" cstate="print"/>
            <a:stretch>
              <a:fillRect/>
            </a:stretch>
          </a:blipFill>
        </p:spPr>
      </p:sp>
      <p:sp>
        <p:nvSpPr>
          <p:cNvPr id="5" name="Freeform 5"/>
          <p:cNvSpPr/>
          <p:nvPr/>
        </p:nvSpPr>
        <p:spPr>
          <a:xfrm>
            <a:off x="1377129" y="345044"/>
            <a:ext cx="1491091" cy="1367311"/>
          </a:xfrm>
          <a:custGeom>
            <a:avLst/>
            <a:gdLst/>
            <a:ahLst/>
            <a:cxnLst/>
            <a:rect l="l" t="t" r="r" b="b"/>
            <a:pathLst>
              <a:path w="1491091" h="1367311">
                <a:moveTo>
                  <a:pt x="0" y="0"/>
                </a:moveTo>
                <a:lnTo>
                  <a:pt x="1491091" y="0"/>
                </a:lnTo>
                <a:lnTo>
                  <a:pt x="1491091" y="1367312"/>
                </a:lnTo>
                <a:lnTo>
                  <a:pt x="0" y="1367312"/>
                </a:lnTo>
                <a:lnTo>
                  <a:pt x="0" y="0"/>
                </a:lnTo>
                <a:close/>
              </a:path>
            </a:pathLst>
          </a:custGeom>
          <a:blipFill>
            <a:blip r:embed="rId3"/>
            <a:stretch>
              <a:fillRect/>
            </a:stretch>
          </a:blipFill>
        </p:spPr>
      </p:sp>
      <p:sp>
        <p:nvSpPr>
          <p:cNvPr id="6" name="TextBox 6"/>
          <p:cNvSpPr txBox="1"/>
          <p:nvPr/>
        </p:nvSpPr>
        <p:spPr>
          <a:xfrm>
            <a:off x="1377129" y="8169187"/>
            <a:ext cx="2189114" cy="721997"/>
          </a:xfrm>
          <a:prstGeom prst="rect">
            <a:avLst/>
          </a:prstGeom>
        </p:spPr>
        <p:txBody>
          <a:bodyPr lIns="0" tIns="0" rIns="0" bIns="0" rtlCol="0" anchor="t">
            <a:spAutoFit/>
          </a:bodyPr>
          <a:lstStyle/>
          <a:p>
            <a:pPr marL="0" lvl="0" indent="0">
              <a:lnSpc>
                <a:spcPts val="5879"/>
              </a:lnSpc>
              <a:spcBef>
                <a:spcPct val="0"/>
              </a:spcBef>
            </a:pPr>
            <a:r>
              <a:rPr lang="en-US" sz="4199" spc="83">
                <a:solidFill>
                  <a:srgbClr val="FFFFFF"/>
                </a:solidFill>
                <a:latin typeface="Open Sauce"/>
              </a:rPr>
              <a:t>2023</a:t>
            </a:r>
          </a:p>
        </p:txBody>
      </p:sp>
      <p:sp>
        <p:nvSpPr>
          <p:cNvPr id="7" name="TextBox 7"/>
          <p:cNvSpPr txBox="1"/>
          <p:nvPr/>
        </p:nvSpPr>
        <p:spPr>
          <a:xfrm>
            <a:off x="4469397" y="8735291"/>
            <a:ext cx="2189114" cy="273685"/>
          </a:xfrm>
          <a:prstGeom prst="rect">
            <a:avLst/>
          </a:prstGeom>
        </p:spPr>
        <p:txBody>
          <a:bodyPr lIns="0" tIns="0" rIns="0" bIns="0" rtlCol="0" anchor="t">
            <a:spAutoFit/>
          </a:bodyPr>
          <a:lstStyle/>
          <a:p>
            <a:pPr marL="0" lvl="0" indent="0">
              <a:lnSpc>
                <a:spcPts val="2239"/>
              </a:lnSpc>
              <a:spcBef>
                <a:spcPct val="0"/>
              </a:spcBef>
            </a:pPr>
            <a:endParaRPr/>
          </a:p>
        </p:txBody>
      </p:sp>
      <p:sp>
        <p:nvSpPr>
          <p:cNvPr id="8" name="Freeform 8"/>
          <p:cNvSpPr/>
          <p:nvPr/>
        </p:nvSpPr>
        <p:spPr>
          <a:xfrm>
            <a:off x="8896674" y="1596008"/>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4151773"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2402654" y="3356181"/>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15910678"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14160499"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0664478"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a:off x="12407492" y="1596008"/>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12410286" y="5116353"/>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6" name="Freeform 16"/>
          <p:cNvSpPr/>
          <p:nvPr/>
        </p:nvSpPr>
        <p:spPr>
          <a:xfrm>
            <a:off x="8904305" y="6876526"/>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7" name="Freeform 17"/>
          <p:cNvSpPr/>
          <p:nvPr/>
        </p:nvSpPr>
        <p:spPr>
          <a:xfrm>
            <a:off x="10656846" y="3356181"/>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8" name="Freeform 18"/>
          <p:cNvSpPr/>
          <p:nvPr/>
        </p:nvSpPr>
        <p:spPr>
          <a:xfrm>
            <a:off x="8896674"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9" name="Freeform 19"/>
          <p:cNvSpPr/>
          <p:nvPr/>
        </p:nvSpPr>
        <p:spPr>
          <a:xfrm>
            <a:off x="14152868"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0" name="Freeform 20"/>
          <p:cNvSpPr/>
          <p:nvPr/>
        </p:nvSpPr>
        <p:spPr>
          <a:xfrm>
            <a:off x="15910678"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1" name="Freeform 21"/>
          <p:cNvSpPr/>
          <p:nvPr/>
        </p:nvSpPr>
        <p:spPr>
          <a:xfrm>
            <a:off x="10656846"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2" name="Freeform 22"/>
          <p:cNvSpPr/>
          <p:nvPr/>
        </p:nvSpPr>
        <p:spPr>
          <a:xfrm>
            <a:off x="15903047"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23" name="Freeform 23"/>
          <p:cNvSpPr/>
          <p:nvPr/>
        </p:nvSpPr>
        <p:spPr>
          <a:xfrm>
            <a:off x="8904305"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24" name="Freeform 24"/>
          <p:cNvSpPr/>
          <p:nvPr/>
        </p:nvSpPr>
        <p:spPr>
          <a:xfrm>
            <a:off x="10664478" y="6876526"/>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25" name="Freeform 25"/>
          <p:cNvSpPr/>
          <p:nvPr/>
        </p:nvSpPr>
        <p:spPr>
          <a:xfrm>
            <a:off x="12410286" y="7007545"/>
            <a:ext cx="5113083" cy="1358285"/>
          </a:xfrm>
          <a:custGeom>
            <a:avLst/>
            <a:gdLst/>
            <a:ahLst/>
            <a:cxnLst/>
            <a:rect l="l" t="t" r="r" b="b"/>
            <a:pathLst>
              <a:path w="5113083" h="1358285">
                <a:moveTo>
                  <a:pt x="0" y="0"/>
                </a:moveTo>
                <a:lnTo>
                  <a:pt x="5113083" y="0"/>
                </a:lnTo>
                <a:lnTo>
                  <a:pt x="5113083" y="1358284"/>
                </a:lnTo>
                <a:lnTo>
                  <a:pt x="0" y="1358284"/>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26" name="TextBox 19"/>
          <p:cNvSpPr txBox="1"/>
          <p:nvPr/>
        </p:nvSpPr>
        <p:spPr>
          <a:xfrm>
            <a:off x="4071902" y="6286508"/>
            <a:ext cx="3165084" cy="1514517"/>
          </a:xfrm>
          <a:prstGeom prst="rect">
            <a:avLst/>
          </a:prstGeom>
        </p:spPr>
        <p:txBody>
          <a:bodyPr lIns="0" tIns="0" rIns="0" bIns="0" rtlCol="0" anchor="t">
            <a:spAutoFit/>
          </a:bodyPr>
          <a:lstStyle/>
          <a:p>
            <a:pPr algn="ctr">
              <a:lnSpc>
                <a:spcPts val="2363"/>
              </a:lnSpc>
            </a:pPr>
            <a:r>
              <a:rPr lang="tr-TR" spc="33" dirty="0" smtClean="0">
                <a:solidFill>
                  <a:srgbClr val="1A3B29"/>
                </a:solidFill>
                <a:latin typeface="Open Sauce"/>
              </a:rPr>
              <a:t>SÜRDÜRÜLEBİLİR KALKINMA İÇİN KÜRESEL AMAÇLARIN HALKASINA DAHİL OLMAYI AMAÇLIYORUZ.</a:t>
            </a:r>
            <a:endParaRPr lang="en-US" spc="33" dirty="0">
              <a:solidFill>
                <a:srgbClr val="1A3B29"/>
              </a:solidFill>
              <a:latin typeface="Open Sauce"/>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3205381" y="2874112"/>
            <a:ext cx="11877239" cy="4443527"/>
          </a:xfrm>
          <a:prstGeom prst="rect">
            <a:avLst/>
          </a:prstGeom>
        </p:spPr>
        <p:txBody>
          <a:bodyPr lIns="0" tIns="0" rIns="0" bIns="0" rtlCol="0" anchor="t">
            <a:spAutoFit/>
          </a:bodyPr>
          <a:lstStyle/>
          <a:p>
            <a:pPr algn="ctr">
              <a:lnSpc>
                <a:spcPts val="7081"/>
              </a:lnSpc>
            </a:pPr>
            <a:r>
              <a:rPr lang="en-US" sz="5058">
                <a:solidFill>
                  <a:srgbClr val="FFFFFF"/>
                </a:solidFill>
                <a:latin typeface="Open Sauce Heavy"/>
              </a:rPr>
              <a:t>Müşteri memnuniyetini ön planda tutan bir Turizm Yatırım Şirketi olarak faaliyetlerimizi sürdürmekteyiz.</a:t>
            </a:r>
          </a:p>
          <a:p>
            <a:pPr>
              <a:lnSpc>
                <a:spcPts val="7081"/>
              </a:lnSpc>
            </a:pPr>
            <a:endParaRPr lang="en-US" sz="5058">
              <a:solidFill>
                <a:srgbClr val="FFFFFF"/>
              </a:solidFill>
              <a:latin typeface="Open Sauce Heavy"/>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9994170"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Vizyonumuz &amp; Misyonumuz</a:t>
            </a:r>
          </a:p>
        </p:txBody>
      </p:sp>
      <p:grpSp>
        <p:nvGrpSpPr>
          <p:cNvPr id="3" name="Group 3"/>
          <p:cNvGrpSpPr/>
          <p:nvPr/>
        </p:nvGrpSpPr>
        <p:grpSpPr>
          <a:xfrm>
            <a:off x="2627707" y="3172359"/>
            <a:ext cx="5141525" cy="5423823"/>
            <a:chOff x="0" y="0"/>
            <a:chExt cx="6855367" cy="7231764"/>
          </a:xfrm>
        </p:grpSpPr>
        <p:sp>
          <p:nvSpPr>
            <p:cNvPr id="4" name="TextBox 4"/>
            <p:cNvSpPr txBox="1"/>
            <p:nvPr/>
          </p:nvSpPr>
          <p:spPr>
            <a:xfrm>
              <a:off x="0" y="-66675"/>
              <a:ext cx="6855367"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VİZYONUMUZ</a:t>
              </a:r>
            </a:p>
          </p:txBody>
        </p:sp>
        <p:sp>
          <p:nvSpPr>
            <p:cNvPr id="5" name="TextBox 5"/>
            <p:cNvSpPr txBox="1"/>
            <p:nvPr/>
          </p:nvSpPr>
          <p:spPr>
            <a:xfrm>
              <a:off x="0" y="1479511"/>
              <a:ext cx="6855367" cy="5752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Sürekli gelişme anlayışı içinde müşterilerimizin ihtiyaç ve beklentilerini karşılamak, güçlü ve güvenilir bir kuruluş     olmak ana ilkemizdir.</a:t>
              </a:r>
            </a:p>
            <a:p>
              <a:pPr>
                <a:lnSpc>
                  <a:spcPts val="2659"/>
                </a:lnSpc>
              </a:pPr>
              <a:r>
                <a:rPr lang="en-US" sz="1899" spc="37">
                  <a:solidFill>
                    <a:srgbClr val="1A3B29"/>
                  </a:solidFill>
                  <a:latin typeface="Open Sauce"/>
                </a:rPr>
                <a:t>Kalite ve hizmette müşteri memnuniyetini sağlamak ve kalitemizi iyileştirmek konusunda tüm çalışanlarımız sorumludur. Müşteri memnuniyeti en önemli işimizdir.</a:t>
              </a:r>
            </a:p>
            <a:p>
              <a:pPr>
                <a:lnSpc>
                  <a:spcPts val="2659"/>
                </a:lnSpc>
              </a:pPr>
              <a:r>
                <a:rPr lang="en-US" sz="1899" spc="37">
                  <a:solidFill>
                    <a:srgbClr val="1A3B29"/>
                  </a:solidFill>
                  <a:latin typeface="Open Sauce"/>
                </a:rPr>
                <a:t>Markamızı global düzeyde tercih edilen ve büyüyen otel zinciri haline getirmek ana hedefimizdir.</a:t>
              </a:r>
            </a:p>
            <a:p>
              <a:pPr>
                <a:lnSpc>
                  <a:spcPts val="2659"/>
                </a:lnSpc>
              </a:pPr>
              <a:r>
                <a:rPr lang="en-US" sz="1899" spc="37">
                  <a:solidFill>
                    <a:srgbClr val="1A3B29"/>
                  </a:solidFill>
                  <a:latin typeface="Open Sauce"/>
                </a:rPr>
                <a:t> </a:t>
              </a:r>
            </a:p>
            <a:p>
              <a:pPr>
                <a:lnSpc>
                  <a:spcPts val="2660"/>
                </a:lnSpc>
              </a:pPr>
              <a:endParaRPr lang="en-US" sz="1899" spc="37">
                <a:solidFill>
                  <a:srgbClr val="1A3B29"/>
                </a:solidFill>
                <a:latin typeface="Open Sauce"/>
              </a:endParaRPr>
            </a:p>
          </p:txBody>
        </p:sp>
        <p:sp>
          <p:nvSpPr>
            <p:cNvPr id="6" name="AutoShape 6"/>
            <p:cNvSpPr/>
            <p:nvPr/>
          </p:nvSpPr>
          <p:spPr>
            <a:xfrm>
              <a:off x="0" y="1087475"/>
              <a:ext cx="6855367" cy="0"/>
            </a:xfrm>
            <a:prstGeom prst="line">
              <a:avLst/>
            </a:prstGeom>
            <a:ln w="63500" cap="rnd">
              <a:solidFill>
                <a:srgbClr val="266041"/>
              </a:solidFill>
              <a:prstDash val="solid"/>
              <a:headEnd type="none" w="sm" len="sm"/>
              <a:tailEnd type="none" w="sm" len="sm"/>
            </a:ln>
          </p:spPr>
        </p:sp>
      </p:grpSp>
      <p:grpSp>
        <p:nvGrpSpPr>
          <p:cNvPr id="7" name="Group 7"/>
          <p:cNvGrpSpPr/>
          <p:nvPr/>
        </p:nvGrpSpPr>
        <p:grpSpPr>
          <a:xfrm>
            <a:off x="9774134" y="3172359"/>
            <a:ext cx="4897424" cy="4423698"/>
            <a:chOff x="0" y="0"/>
            <a:chExt cx="6529898" cy="5898264"/>
          </a:xfrm>
        </p:grpSpPr>
        <p:sp>
          <p:nvSpPr>
            <p:cNvPr id="8" name="TextBox 8"/>
            <p:cNvSpPr txBox="1"/>
            <p:nvPr/>
          </p:nvSpPr>
          <p:spPr>
            <a:xfrm>
              <a:off x="0" y="-66675"/>
              <a:ext cx="652989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MİSYONUMUZ</a:t>
              </a:r>
            </a:p>
          </p:txBody>
        </p:sp>
        <p:sp>
          <p:nvSpPr>
            <p:cNvPr id="9" name="TextBox 9"/>
            <p:cNvSpPr txBox="1"/>
            <p:nvPr/>
          </p:nvSpPr>
          <p:spPr>
            <a:xfrm>
              <a:off x="0" y="1479511"/>
              <a:ext cx="6529898" cy="4418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Otelimiz sektöründe dünya çapında bilinir, tercih edilir, tavsiye edilir, misafirlerine, çalışanlarına, iş ortaklarına ve çevresine güven veren, hizmet kalitesini gün geçtikçe geliştirip mükemmelleştiren, bulunduğu yöre ekonomisine ve topluma değer katarak büyüyen bir kurum olmayı misyon olarak belirlemiştir.</a:t>
              </a:r>
            </a:p>
            <a:p>
              <a:pPr>
                <a:lnSpc>
                  <a:spcPts val="2660"/>
                </a:lnSpc>
              </a:pPr>
              <a:endParaRPr lang="en-US" sz="1899" spc="37">
                <a:solidFill>
                  <a:srgbClr val="1A3B29"/>
                </a:solidFill>
                <a:latin typeface="Open Sauce"/>
              </a:endParaRPr>
            </a:p>
          </p:txBody>
        </p:sp>
        <p:sp>
          <p:nvSpPr>
            <p:cNvPr id="10" name="AutoShape 10"/>
            <p:cNvSpPr/>
            <p:nvPr/>
          </p:nvSpPr>
          <p:spPr>
            <a:xfrm>
              <a:off x="0" y="1087475"/>
              <a:ext cx="6529898" cy="0"/>
            </a:xfrm>
            <a:prstGeom prst="line">
              <a:avLst/>
            </a:prstGeom>
            <a:ln w="63500" cap="rnd">
              <a:solidFill>
                <a:srgbClr val="266041"/>
              </a:solidFill>
              <a:prstDash val="solid"/>
              <a:headEnd type="none" w="sm" len="sm"/>
              <a:tailEnd type="none" w="sm" len="sm"/>
            </a:ln>
          </p:spPr>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9994170"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DEĞERLERİMİZ</a:t>
            </a:r>
          </a:p>
        </p:txBody>
      </p:sp>
      <p:grpSp>
        <p:nvGrpSpPr>
          <p:cNvPr id="3" name="Group 3"/>
          <p:cNvGrpSpPr/>
          <p:nvPr/>
        </p:nvGrpSpPr>
        <p:grpSpPr>
          <a:xfrm>
            <a:off x="2188669" y="3406233"/>
            <a:ext cx="3285729" cy="1959803"/>
            <a:chOff x="0" y="0"/>
            <a:chExt cx="3017753" cy="1799966"/>
          </a:xfrm>
        </p:grpSpPr>
        <p:sp>
          <p:nvSpPr>
            <p:cNvPr id="4" name="Freeform 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5" name="Group 5"/>
          <p:cNvGrpSpPr/>
          <p:nvPr/>
        </p:nvGrpSpPr>
        <p:grpSpPr>
          <a:xfrm>
            <a:off x="5845045" y="3406233"/>
            <a:ext cx="3285729" cy="1959803"/>
            <a:chOff x="0" y="0"/>
            <a:chExt cx="3017753" cy="1799966"/>
          </a:xfrm>
        </p:grpSpPr>
        <p:sp>
          <p:nvSpPr>
            <p:cNvPr id="6" name="Freeform 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7" name="Group 7"/>
          <p:cNvGrpSpPr/>
          <p:nvPr/>
        </p:nvGrpSpPr>
        <p:grpSpPr>
          <a:xfrm>
            <a:off x="9502249" y="3406233"/>
            <a:ext cx="3285729" cy="1959803"/>
            <a:chOff x="0" y="0"/>
            <a:chExt cx="3017753" cy="1799966"/>
          </a:xfrm>
        </p:grpSpPr>
        <p:sp>
          <p:nvSpPr>
            <p:cNvPr id="8" name="Freeform 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9" name="Group 9"/>
          <p:cNvGrpSpPr/>
          <p:nvPr/>
        </p:nvGrpSpPr>
        <p:grpSpPr>
          <a:xfrm>
            <a:off x="13159454" y="3406233"/>
            <a:ext cx="3285729" cy="1959803"/>
            <a:chOff x="0" y="0"/>
            <a:chExt cx="3017753" cy="1799966"/>
          </a:xfrm>
        </p:grpSpPr>
        <p:sp>
          <p:nvSpPr>
            <p:cNvPr id="10" name="Freeform 1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1" name="Group 11"/>
          <p:cNvGrpSpPr/>
          <p:nvPr/>
        </p:nvGrpSpPr>
        <p:grpSpPr>
          <a:xfrm>
            <a:off x="2188669" y="5771244"/>
            <a:ext cx="3285729" cy="1959803"/>
            <a:chOff x="0" y="0"/>
            <a:chExt cx="3017753" cy="1799966"/>
          </a:xfrm>
        </p:grpSpPr>
        <p:sp>
          <p:nvSpPr>
            <p:cNvPr id="12" name="Freeform 12"/>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3" name="Group 13"/>
          <p:cNvGrpSpPr/>
          <p:nvPr/>
        </p:nvGrpSpPr>
        <p:grpSpPr>
          <a:xfrm>
            <a:off x="13159454" y="5771244"/>
            <a:ext cx="3285729" cy="1959803"/>
            <a:chOff x="0" y="0"/>
            <a:chExt cx="3017753" cy="1799966"/>
          </a:xfrm>
        </p:grpSpPr>
        <p:sp>
          <p:nvSpPr>
            <p:cNvPr id="14" name="Freeform 1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5" name="Group 15"/>
          <p:cNvGrpSpPr/>
          <p:nvPr/>
        </p:nvGrpSpPr>
        <p:grpSpPr>
          <a:xfrm>
            <a:off x="9502249" y="5771244"/>
            <a:ext cx="3285729" cy="1959803"/>
            <a:chOff x="0" y="0"/>
            <a:chExt cx="3017753" cy="1799966"/>
          </a:xfrm>
        </p:grpSpPr>
        <p:sp>
          <p:nvSpPr>
            <p:cNvPr id="16" name="Freeform 1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7" name="Group 17"/>
          <p:cNvGrpSpPr/>
          <p:nvPr/>
        </p:nvGrpSpPr>
        <p:grpSpPr>
          <a:xfrm>
            <a:off x="5845045" y="5771244"/>
            <a:ext cx="3285729" cy="1959803"/>
            <a:chOff x="0" y="0"/>
            <a:chExt cx="3017753" cy="1799966"/>
          </a:xfrm>
        </p:grpSpPr>
        <p:sp>
          <p:nvSpPr>
            <p:cNvPr id="18" name="Freeform 1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19" name="TextBox 19"/>
          <p:cNvSpPr txBox="1"/>
          <p:nvPr/>
        </p:nvSpPr>
        <p:spPr>
          <a:xfrm>
            <a:off x="2638202" y="4098480"/>
            <a:ext cx="2386665" cy="451485"/>
          </a:xfrm>
          <a:prstGeom prst="rect">
            <a:avLst/>
          </a:prstGeom>
        </p:spPr>
        <p:txBody>
          <a:bodyPr lIns="0" tIns="0" rIns="0" bIns="0" rtlCol="0" anchor="t">
            <a:spAutoFit/>
          </a:bodyPr>
          <a:lstStyle/>
          <a:p>
            <a:pPr>
              <a:lnSpc>
                <a:spcPts val="3959"/>
              </a:lnSpc>
            </a:pPr>
            <a:r>
              <a:rPr lang="en-US" sz="2199" spc="43">
                <a:solidFill>
                  <a:srgbClr val="FFFFFF"/>
                </a:solidFill>
                <a:latin typeface="Open Sauce"/>
              </a:rPr>
              <a:t>MİSAFİRPERVER</a:t>
            </a:r>
          </a:p>
        </p:txBody>
      </p:sp>
      <p:sp>
        <p:nvSpPr>
          <p:cNvPr id="20" name="TextBox 20"/>
          <p:cNvSpPr txBox="1"/>
          <p:nvPr/>
        </p:nvSpPr>
        <p:spPr>
          <a:xfrm>
            <a:off x="6294577" y="3603180"/>
            <a:ext cx="2386665"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EKİP ÇALIŞMASINA GÜVENEN</a:t>
            </a:r>
          </a:p>
        </p:txBody>
      </p:sp>
      <p:sp>
        <p:nvSpPr>
          <p:cNvPr id="21" name="TextBox 21"/>
          <p:cNvSpPr txBox="1"/>
          <p:nvPr/>
        </p:nvSpPr>
        <p:spPr>
          <a:xfrm>
            <a:off x="9949924" y="3603180"/>
            <a:ext cx="2386665"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İNSANA VE ÇEVREYE SAYGILI</a:t>
            </a:r>
          </a:p>
        </p:txBody>
      </p:sp>
      <p:sp>
        <p:nvSpPr>
          <p:cNvPr id="22" name="TextBox 22"/>
          <p:cNvSpPr txBox="1"/>
          <p:nvPr/>
        </p:nvSpPr>
        <p:spPr>
          <a:xfrm>
            <a:off x="13607129" y="3850830"/>
            <a:ext cx="2386665" cy="9467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YASALARA UYAN</a:t>
            </a:r>
          </a:p>
        </p:txBody>
      </p:sp>
      <p:sp>
        <p:nvSpPr>
          <p:cNvPr id="23" name="TextBox 23"/>
          <p:cNvSpPr txBox="1"/>
          <p:nvPr/>
        </p:nvSpPr>
        <p:spPr>
          <a:xfrm>
            <a:off x="2525818" y="5968191"/>
            <a:ext cx="2611431"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GÜVENİLİRLİĞE VE DÜRÜSTLÜĞE ÖNEM VEREN </a:t>
            </a:r>
          </a:p>
        </p:txBody>
      </p:sp>
      <p:sp>
        <p:nvSpPr>
          <p:cNvPr id="24" name="TextBox 24"/>
          <p:cNvSpPr txBox="1"/>
          <p:nvPr/>
        </p:nvSpPr>
        <p:spPr>
          <a:xfrm>
            <a:off x="6294577" y="6463491"/>
            <a:ext cx="2386665" cy="4514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YENİLİĞE AÇIK</a:t>
            </a:r>
          </a:p>
        </p:txBody>
      </p:sp>
      <p:sp>
        <p:nvSpPr>
          <p:cNvPr id="25" name="TextBox 25"/>
          <p:cNvSpPr txBox="1"/>
          <p:nvPr/>
        </p:nvSpPr>
        <p:spPr>
          <a:xfrm>
            <a:off x="9725158" y="5968191"/>
            <a:ext cx="2836197" cy="1538883"/>
          </a:xfrm>
          <a:prstGeom prst="rect">
            <a:avLst/>
          </a:prstGeom>
        </p:spPr>
        <p:txBody>
          <a:bodyPr lIns="0" tIns="0" rIns="0" bIns="0" rtlCol="0" anchor="t">
            <a:spAutoFit/>
          </a:bodyPr>
          <a:lstStyle/>
          <a:p>
            <a:pPr algn="ctr">
              <a:lnSpc>
                <a:spcPts val="3959"/>
              </a:lnSpc>
            </a:pPr>
            <a:r>
              <a:rPr lang="en-US" sz="2199" spc="43" dirty="0">
                <a:solidFill>
                  <a:srgbClr val="FFFFFF"/>
                </a:solidFill>
                <a:latin typeface="Open Sauce"/>
              </a:rPr>
              <a:t>EĞİTİMLERLE </a:t>
            </a:r>
            <a:r>
              <a:rPr lang="en-US" sz="2199" spc="43" dirty="0" smtClean="0">
                <a:solidFill>
                  <a:srgbClr val="FFFFFF"/>
                </a:solidFill>
                <a:latin typeface="Open Sauce"/>
              </a:rPr>
              <a:t>KENDİNİ </a:t>
            </a:r>
            <a:r>
              <a:rPr lang="en-US" sz="2199" spc="43" dirty="0">
                <a:solidFill>
                  <a:srgbClr val="FFFFFF"/>
                </a:solidFill>
                <a:latin typeface="Open Sauce"/>
              </a:rPr>
              <a:t>SÜREKLİ GELİŞTİREN</a:t>
            </a:r>
          </a:p>
        </p:txBody>
      </p:sp>
      <p:sp>
        <p:nvSpPr>
          <p:cNvPr id="26" name="TextBox 26"/>
          <p:cNvSpPr txBox="1"/>
          <p:nvPr/>
        </p:nvSpPr>
        <p:spPr>
          <a:xfrm>
            <a:off x="13268991" y="6463491"/>
            <a:ext cx="3062940" cy="4514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SÜRDÜRÜLEBİLİR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03626"/>
            <a:ext cx="18288000" cy="2949974"/>
            <a:chOff x="0" y="0"/>
            <a:chExt cx="24384000" cy="3933298"/>
          </a:xfrm>
        </p:grpSpPr>
        <p:pic>
          <p:nvPicPr>
            <p:cNvPr id="3" name="Picture 3"/>
            <p:cNvPicPr>
              <a:picLocks noChangeAspect="1"/>
            </p:cNvPicPr>
            <p:nvPr/>
          </p:nvPicPr>
          <p:blipFill>
            <a:blip r:embed="rId2"/>
            <a:srcRect t="54328" b="29540"/>
            <a:stretch>
              <a:fillRect/>
            </a:stretch>
          </p:blipFill>
          <p:spPr>
            <a:xfrm>
              <a:off x="0" y="0"/>
              <a:ext cx="24384000" cy="3933298"/>
            </a:xfrm>
            <a:prstGeom prst="rect">
              <a:avLst/>
            </a:prstGeom>
          </p:spPr>
        </p:pic>
      </p:grpSp>
      <p:sp>
        <p:nvSpPr>
          <p:cNvPr id="4" name="Freeform 4"/>
          <p:cNvSpPr/>
          <p:nvPr/>
        </p:nvSpPr>
        <p:spPr>
          <a:xfrm>
            <a:off x="1473496" y="4137079"/>
            <a:ext cx="4847037" cy="3124740"/>
          </a:xfrm>
          <a:custGeom>
            <a:avLst/>
            <a:gdLst/>
            <a:ahLst/>
            <a:cxnLst/>
            <a:rect l="l" t="t" r="r" b="b"/>
            <a:pathLst>
              <a:path w="4847037" h="3124740">
                <a:moveTo>
                  <a:pt x="0" y="0"/>
                </a:moveTo>
                <a:lnTo>
                  <a:pt x="4847037" y="0"/>
                </a:lnTo>
                <a:lnTo>
                  <a:pt x="4847037" y="3124740"/>
                </a:lnTo>
                <a:lnTo>
                  <a:pt x="0" y="3124740"/>
                </a:lnTo>
                <a:lnTo>
                  <a:pt x="0" y="0"/>
                </a:lnTo>
                <a:close/>
              </a:path>
            </a:pathLst>
          </a:custGeom>
          <a:blipFill>
            <a:blip r:embed="rId3"/>
            <a:stretch>
              <a:fillRect/>
            </a:stretch>
          </a:blipFill>
        </p:spPr>
      </p:sp>
      <p:sp>
        <p:nvSpPr>
          <p:cNvPr id="5" name="Freeform 5"/>
          <p:cNvSpPr/>
          <p:nvPr/>
        </p:nvSpPr>
        <p:spPr>
          <a:xfrm>
            <a:off x="11964470" y="4137079"/>
            <a:ext cx="4825009" cy="3151026"/>
          </a:xfrm>
          <a:custGeom>
            <a:avLst/>
            <a:gdLst/>
            <a:ahLst/>
            <a:cxnLst/>
            <a:rect l="l" t="t" r="r" b="b"/>
            <a:pathLst>
              <a:path w="4825009" h="3151026">
                <a:moveTo>
                  <a:pt x="0" y="0"/>
                </a:moveTo>
                <a:lnTo>
                  <a:pt x="4825009" y="0"/>
                </a:lnTo>
                <a:lnTo>
                  <a:pt x="4825009" y="3151027"/>
                </a:lnTo>
                <a:lnTo>
                  <a:pt x="0" y="3151027"/>
                </a:lnTo>
                <a:lnTo>
                  <a:pt x="0" y="0"/>
                </a:lnTo>
                <a:close/>
              </a:path>
            </a:pathLst>
          </a:custGeom>
          <a:blipFill>
            <a:blip r:embed="rId4"/>
            <a:stretch>
              <a:fillRect/>
            </a:stretch>
          </a:blipFill>
        </p:spPr>
      </p:sp>
      <p:sp>
        <p:nvSpPr>
          <p:cNvPr id="6" name="Freeform 6"/>
          <p:cNvSpPr/>
          <p:nvPr/>
        </p:nvSpPr>
        <p:spPr>
          <a:xfrm>
            <a:off x="6780730" y="4137079"/>
            <a:ext cx="4726540" cy="3151026"/>
          </a:xfrm>
          <a:custGeom>
            <a:avLst/>
            <a:gdLst/>
            <a:ahLst/>
            <a:cxnLst/>
            <a:rect l="l" t="t" r="r" b="b"/>
            <a:pathLst>
              <a:path w="4726540" h="3151026">
                <a:moveTo>
                  <a:pt x="0" y="0"/>
                </a:moveTo>
                <a:lnTo>
                  <a:pt x="4726540" y="0"/>
                </a:lnTo>
                <a:lnTo>
                  <a:pt x="4726540" y="3151027"/>
                </a:lnTo>
                <a:lnTo>
                  <a:pt x="0" y="3151027"/>
                </a:lnTo>
                <a:lnTo>
                  <a:pt x="0" y="0"/>
                </a:lnTo>
                <a:close/>
              </a:path>
            </a:pathLst>
          </a:custGeom>
          <a:blipFill>
            <a:blip r:embed="rId5" cstate="print"/>
            <a:stretch>
              <a:fillRect/>
            </a:stretch>
          </a:blipFill>
        </p:spPr>
      </p:sp>
      <p:sp>
        <p:nvSpPr>
          <p:cNvPr id="7" name="TextBox 7"/>
          <p:cNvSpPr txBox="1"/>
          <p:nvPr/>
        </p:nvSpPr>
        <p:spPr>
          <a:xfrm>
            <a:off x="5479345" y="904875"/>
            <a:ext cx="7342365" cy="1094740"/>
          </a:xfrm>
          <a:prstGeom prst="rect">
            <a:avLst/>
          </a:prstGeom>
        </p:spPr>
        <p:txBody>
          <a:bodyPr lIns="0" tIns="0" rIns="0" bIns="0" rtlCol="0" anchor="t">
            <a:spAutoFit/>
          </a:bodyPr>
          <a:lstStyle/>
          <a:p>
            <a:pPr algn="ctr">
              <a:lnSpc>
                <a:spcPts val="8960"/>
              </a:lnSpc>
            </a:pPr>
            <a:r>
              <a:rPr lang="en-US" sz="6400">
                <a:solidFill>
                  <a:srgbClr val="1A3B29"/>
                </a:solidFill>
                <a:latin typeface="Open Sauce Heavy"/>
              </a:rPr>
              <a:t>MARKALARIMIZ</a:t>
            </a:r>
          </a:p>
        </p:txBody>
      </p:sp>
      <p:sp>
        <p:nvSpPr>
          <p:cNvPr id="8" name="TextBox 8"/>
          <p:cNvSpPr txBox="1"/>
          <p:nvPr/>
        </p:nvSpPr>
        <p:spPr>
          <a:xfrm>
            <a:off x="1619918" y="3133592"/>
            <a:ext cx="4554193"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BEACH HOTEL</a:t>
            </a:r>
          </a:p>
        </p:txBody>
      </p:sp>
      <p:sp>
        <p:nvSpPr>
          <p:cNvPr id="9" name="TextBox 9"/>
          <p:cNvSpPr txBox="1"/>
          <p:nvPr/>
        </p:nvSpPr>
        <p:spPr>
          <a:xfrm>
            <a:off x="6239214" y="3133592"/>
            <a:ext cx="5809572"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KRİZANTEM HOTEL</a:t>
            </a:r>
          </a:p>
        </p:txBody>
      </p:sp>
      <p:sp>
        <p:nvSpPr>
          <p:cNvPr id="10" name="TextBox 10"/>
          <p:cNvSpPr txBox="1"/>
          <p:nvPr/>
        </p:nvSpPr>
        <p:spPr>
          <a:xfrm>
            <a:off x="12115461" y="3133592"/>
            <a:ext cx="4554193"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CİTY HOTEL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048" y="-1494116"/>
            <a:ext cx="21523016" cy="14348677"/>
          </a:xfrm>
          <a:custGeom>
            <a:avLst/>
            <a:gdLst/>
            <a:ahLst/>
            <a:cxnLst/>
            <a:rect l="l" t="t" r="r" b="b"/>
            <a:pathLst>
              <a:path w="21523016" h="14348677">
                <a:moveTo>
                  <a:pt x="0" y="0"/>
                </a:moveTo>
                <a:lnTo>
                  <a:pt x="21523016" y="0"/>
                </a:lnTo>
                <a:lnTo>
                  <a:pt x="21523016" y="14348677"/>
                </a:lnTo>
                <a:lnTo>
                  <a:pt x="0" y="14348677"/>
                </a:lnTo>
                <a:lnTo>
                  <a:pt x="0" y="0"/>
                </a:lnTo>
                <a:close/>
              </a:path>
            </a:pathLst>
          </a:custGeom>
          <a:blipFill>
            <a:blip r:embed="rId2"/>
            <a:stretch>
              <a:fillRect/>
            </a:stretch>
          </a:blipFill>
        </p:spPr>
      </p:sp>
      <p:grpSp>
        <p:nvGrpSpPr>
          <p:cNvPr id="3" name="Group 3"/>
          <p:cNvGrpSpPr/>
          <p:nvPr/>
        </p:nvGrpSpPr>
        <p:grpSpPr>
          <a:xfrm>
            <a:off x="1028700" y="4965932"/>
            <a:ext cx="7879612" cy="5321068"/>
            <a:chOff x="0" y="0"/>
            <a:chExt cx="2665449" cy="1799966"/>
          </a:xfrm>
        </p:grpSpPr>
        <p:sp>
          <p:nvSpPr>
            <p:cNvPr id="4" name="Freeform 4"/>
            <p:cNvSpPr/>
            <p:nvPr/>
          </p:nvSpPr>
          <p:spPr>
            <a:xfrm>
              <a:off x="0" y="0"/>
              <a:ext cx="2665449" cy="1799966"/>
            </a:xfrm>
            <a:custGeom>
              <a:avLst/>
              <a:gdLst/>
              <a:ahLst/>
              <a:cxnLst/>
              <a:rect l="l" t="t" r="r" b="b"/>
              <a:pathLst>
                <a:path w="2665449" h="1799966">
                  <a:moveTo>
                    <a:pt x="0" y="0"/>
                  </a:moveTo>
                  <a:lnTo>
                    <a:pt x="2665449" y="0"/>
                  </a:lnTo>
                  <a:lnTo>
                    <a:pt x="2665449" y="1799966"/>
                  </a:lnTo>
                  <a:lnTo>
                    <a:pt x="0" y="1799966"/>
                  </a:lnTo>
                  <a:close/>
                </a:path>
              </a:pathLst>
            </a:custGeom>
            <a:solidFill>
              <a:srgbClr val="266041"/>
            </a:solidFill>
          </p:spPr>
        </p:sp>
      </p:grpSp>
      <p:grpSp>
        <p:nvGrpSpPr>
          <p:cNvPr id="5" name="Group 5"/>
          <p:cNvGrpSpPr/>
          <p:nvPr/>
        </p:nvGrpSpPr>
        <p:grpSpPr>
          <a:xfrm>
            <a:off x="1773663" y="5405644"/>
            <a:ext cx="6785978" cy="2619571"/>
            <a:chOff x="0" y="0"/>
            <a:chExt cx="9047971" cy="3492761"/>
          </a:xfrm>
        </p:grpSpPr>
        <p:sp>
          <p:nvSpPr>
            <p:cNvPr id="6" name="TextBox 6"/>
            <p:cNvSpPr txBox="1"/>
            <p:nvPr/>
          </p:nvSpPr>
          <p:spPr>
            <a:xfrm>
              <a:off x="0" y="563083"/>
              <a:ext cx="9047971" cy="2929678"/>
            </a:xfrm>
            <a:prstGeom prst="rect">
              <a:avLst/>
            </a:prstGeom>
          </p:spPr>
          <p:txBody>
            <a:bodyPr lIns="0" tIns="0" rIns="0" bIns="0" rtlCol="0" anchor="t">
              <a:spAutoFit/>
            </a:bodyPr>
            <a:lstStyle/>
            <a:p>
              <a:pPr>
                <a:lnSpc>
                  <a:spcPts val="8960"/>
                </a:lnSpc>
              </a:pPr>
              <a:r>
                <a:rPr lang="en-US" sz="6400">
                  <a:solidFill>
                    <a:srgbClr val="FFFFFF"/>
                  </a:solidFill>
                  <a:latin typeface="Open Sauce Heavy"/>
                </a:rPr>
                <a:t>KRİZANTEM HOTEL</a:t>
              </a:r>
            </a:p>
          </p:txBody>
        </p:sp>
        <p:sp>
          <p:nvSpPr>
            <p:cNvPr id="7" name="TextBox 7"/>
            <p:cNvSpPr txBox="1"/>
            <p:nvPr/>
          </p:nvSpPr>
          <p:spPr>
            <a:xfrm>
              <a:off x="0" y="-57150"/>
              <a:ext cx="9047971" cy="622723"/>
            </a:xfrm>
            <a:prstGeom prst="rect">
              <a:avLst/>
            </a:prstGeom>
          </p:spPr>
          <p:txBody>
            <a:bodyPr lIns="0" tIns="0" rIns="0" bIns="0" rtlCol="0" anchor="t">
              <a:spAutoFit/>
            </a:bodyPr>
            <a:lstStyle/>
            <a:p>
              <a:pPr>
                <a:lnSpc>
                  <a:spcPts val="3919"/>
                </a:lnSpc>
                <a:spcBef>
                  <a:spcPct val="0"/>
                </a:spcBef>
              </a:pPr>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3337</Words>
  <Application>Microsoft Office PowerPoint</Application>
  <PresentationFormat>Özel</PresentationFormat>
  <Paragraphs>233</Paragraphs>
  <Slides>42</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42</vt:i4>
      </vt:variant>
    </vt:vector>
  </HeadingPairs>
  <TitlesOfParts>
    <vt:vector size="52" baseType="lpstr">
      <vt:lpstr>Arial</vt:lpstr>
      <vt:lpstr>Open Sauce Light</vt:lpstr>
      <vt:lpstr>Open Sauce Heavy</vt:lpstr>
      <vt:lpstr>Open Sauce Semi-Bold</vt:lpstr>
      <vt:lpstr>Open Sauce</vt:lpstr>
      <vt:lpstr>Calibri</vt:lpstr>
      <vt:lpstr>Open Sauce Italics</vt:lpstr>
      <vt:lpstr>Open Sauce Heavy Italics</vt:lpstr>
      <vt:lpstr>Open Sauce Bold</vt:lpstr>
      <vt:lpstr>Office Theme</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SÜRDÜRÜLEBİLİRLİK RAPORU</dc:title>
  <cp:lastModifiedBy>msn_ahmet47@hotmail.com</cp:lastModifiedBy>
  <cp:revision>25</cp:revision>
  <dcterms:created xsi:type="dcterms:W3CDTF">2006-08-16T00:00:00Z</dcterms:created>
  <dcterms:modified xsi:type="dcterms:W3CDTF">2025-04-10T07:57:57Z</dcterms:modified>
  <dc:identifier>DAGA-Ys_6bM</dc:identifier>
</cp:coreProperties>
</file>